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32"/>
  </p:notesMasterIdLst>
  <p:handoutMasterIdLst>
    <p:handoutMasterId r:id="rId33"/>
  </p:handoutMasterIdLst>
  <p:sldIdLst>
    <p:sldId id="1020" r:id="rId3"/>
    <p:sldId id="1021" r:id="rId4"/>
    <p:sldId id="1057" r:id="rId5"/>
    <p:sldId id="1060" r:id="rId6"/>
    <p:sldId id="1047" r:id="rId7"/>
    <p:sldId id="1019" r:id="rId8"/>
    <p:sldId id="837" r:id="rId9"/>
    <p:sldId id="1045" r:id="rId10"/>
    <p:sldId id="1087" r:id="rId11"/>
    <p:sldId id="877" r:id="rId12"/>
    <p:sldId id="1044" r:id="rId13"/>
    <p:sldId id="1008" r:id="rId14"/>
    <p:sldId id="879" r:id="rId15"/>
    <p:sldId id="964" r:id="rId16"/>
    <p:sldId id="965" r:id="rId17"/>
    <p:sldId id="966" r:id="rId18"/>
    <p:sldId id="884" r:id="rId19"/>
    <p:sldId id="889" r:id="rId20"/>
    <p:sldId id="913" r:id="rId21"/>
    <p:sldId id="1072" r:id="rId22"/>
    <p:sldId id="1088" r:id="rId23"/>
    <p:sldId id="1089" r:id="rId24"/>
    <p:sldId id="1068" r:id="rId25"/>
    <p:sldId id="1069" r:id="rId26"/>
    <p:sldId id="1075" r:id="rId27"/>
    <p:sldId id="1070" r:id="rId28"/>
    <p:sldId id="1071" r:id="rId29"/>
    <p:sldId id="1059" r:id="rId30"/>
    <p:sldId id="1005" r:id="rId31"/>
  </p:sldIdLst>
  <p:sldSz cx="9144000" cy="6858000" type="screen4x3"/>
  <p:notesSz cx="9926638" cy="679767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41">
          <p15:clr>
            <a:srgbClr val="A4A3A4"/>
          </p15:clr>
        </p15:guide>
        <p15:guide id="2" pos="312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6FF"/>
    <a:srgbClr val="58585A"/>
    <a:srgbClr val="E91735"/>
    <a:srgbClr val="DB133C"/>
    <a:srgbClr val="424243"/>
    <a:srgbClr val="85CA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35758FB7-9AC5-4552-8A53-C91805E547FA}" styleName="Styl z motywem 1 — Ak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Styl z motywem 2 — Ak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Styl ciemny 1 — Ak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Styl ciemny 1 — Ak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Styl ciemny 1 — Ak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84E427A-3D55-4303-BF80-6455036E1DE7}" styleName="Styl z motywem 1 — Ak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Styl z motywem 1 — Ak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269D01E-BC32-4049-B463-5C60D7B0CCD2}" styleName="Styl z motywem 2 — Ak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753" autoAdjust="0"/>
    <p:restoredTop sz="93163" autoAdjust="0"/>
  </p:normalViewPr>
  <p:slideViewPr>
    <p:cSldViewPr showGuides="1">
      <p:cViewPr>
        <p:scale>
          <a:sx n="100" d="100"/>
          <a:sy n="100" d="100"/>
        </p:scale>
        <p:origin x="-2664" y="-462"/>
      </p:cViewPr>
      <p:guideLst>
        <p:guide orient="horz" pos="2160"/>
        <p:guide pos="2880"/>
      </p:guideLst>
    </p:cSldViewPr>
  </p:slideViewPr>
  <p:outlineViewPr>
    <p:cViewPr>
      <p:scale>
        <a:sx n="33" d="100"/>
        <a:sy n="33" d="100"/>
      </p:scale>
      <p:origin x="90" y="8652"/>
    </p:cViewPr>
  </p:outlineViewPr>
  <p:notesTextViewPr>
    <p:cViewPr>
      <p:scale>
        <a:sx n="1" d="1"/>
        <a:sy n="1" d="1"/>
      </p:scale>
      <p:origin x="0" y="0"/>
    </p:cViewPr>
  </p:notesTextViewPr>
  <p:sorterViewPr>
    <p:cViewPr>
      <p:scale>
        <a:sx n="90" d="100"/>
        <a:sy n="90" d="100"/>
      </p:scale>
      <p:origin x="0" y="0"/>
    </p:cViewPr>
  </p:sorterViewPr>
  <p:notesViewPr>
    <p:cSldViewPr>
      <p:cViewPr varScale="1">
        <p:scale>
          <a:sx n="77" d="100"/>
          <a:sy n="77" d="100"/>
        </p:scale>
        <p:origin x="-1692" y="-90"/>
      </p:cViewPr>
      <p:guideLst>
        <p:guide orient="horz" pos="2141"/>
        <p:guide pos="31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5622798" y="0"/>
            <a:ext cx="4301543" cy="339884"/>
          </a:xfrm>
          <a:prstGeom prst="rect">
            <a:avLst/>
          </a:prstGeom>
        </p:spPr>
        <p:txBody>
          <a:bodyPr vert="horz" lIns="91440" tIns="45720" rIns="91440" bIns="45720" rtlCol="0"/>
          <a:lstStyle>
            <a:lvl1pPr algn="r">
              <a:defRPr sz="1200"/>
            </a:lvl1pPr>
          </a:lstStyle>
          <a:p>
            <a:fld id="{791CC321-5489-436E-AE9A-C6018FD14752}" type="datetimeFigureOut">
              <a:rPr lang="pl-PL" smtClean="0"/>
              <a:pPr/>
              <a:t>25.05.2017</a:t>
            </a:fld>
            <a:endParaRPr lang="pl-PL"/>
          </a:p>
        </p:txBody>
      </p:sp>
      <p:sp>
        <p:nvSpPr>
          <p:cNvPr id="4" name="Symbol zastępczy stopki 3"/>
          <p:cNvSpPr>
            <a:spLocks noGrp="1"/>
          </p:cNvSpPr>
          <p:nvPr>
            <p:ph type="ftr" sz="quarter" idx="2"/>
          </p:nvPr>
        </p:nvSpPr>
        <p:spPr>
          <a:xfrm>
            <a:off x="0" y="6456612"/>
            <a:ext cx="4301543" cy="339884"/>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5622798" y="6456612"/>
            <a:ext cx="4301543" cy="339884"/>
          </a:xfrm>
          <a:prstGeom prst="rect">
            <a:avLst/>
          </a:prstGeom>
        </p:spPr>
        <p:txBody>
          <a:bodyPr vert="horz" lIns="91440" tIns="45720" rIns="91440" bIns="45720" rtlCol="0" anchor="b"/>
          <a:lstStyle>
            <a:lvl1pPr algn="r">
              <a:defRPr sz="1200"/>
            </a:lvl1pPr>
          </a:lstStyle>
          <a:p>
            <a:fld id="{27632CCA-8CEF-489F-9E10-A24A6679BFFE}" type="slidenum">
              <a:rPr lang="pl-PL" smtClean="0"/>
              <a:pPr/>
              <a:t>‹#›</a:t>
            </a:fld>
            <a:endParaRPr lang="pl-PL"/>
          </a:p>
        </p:txBody>
      </p:sp>
    </p:spTree>
    <p:extLst>
      <p:ext uri="{BB962C8B-B14F-4D97-AF65-F5344CB8AC3E}">
        <p14:creationId xmlns:p14="http://schemas.microsoft.com/office/powerpoint/2010/main" val="29759731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5622798" y="0"/>
            <a:ext cx="4301543" cy="339884"/>
          </a:xfrm>
          <a:prstGeom prst="rect">
            <a:avLst/>
          </a:prstGeom>
        </p:spPr>
        <p:txBody>
          <a:bodyPr vert="horz" lIns="91440" tIns="45720" rIns="91440" bIns="45720" rtlCol="0"/>
          <a:lstStyle>
            <a:lvl1pPr algn="r">
              <a:defRPr sz="1200"/>
            </a:lvl1pPr>
          </a:lstStyle>
          <a:p>
            <a:fld id="{A5CF89EB-4CC0-4075-823F-6F6C0B6B2F32}" type="datetimeFigureOut">
              <a:rPr lang="pl-PL" smtClean="0"/>
              <a:pPr/>
              <a:t>25.05.2017</a:t>
            </a:fld>
            <a:endParaRPr lang="pl-PL" dirty="0"/>
          </a:p>
        </p:txBody>
      </p:sp>
      <p:sp>
        <p:nvSpPr>
          <p:cNvPr id="4" name="Symbol zastępczy obrazu slajdu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992664" y="3228896"/>
            <a:ext cx="7941310" cy="305895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6456612"/>
            <a:ext cx="4301543" cy="339884"/>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5622798" y="6456612"/>
            <a:ext cx="4301543" cy="339884"/>
          </a:xfrm>
          <a:prstGeom prst="rect">
            <a:avLst/>
          </a:prstGeom>
        </p:spPr>
        <p:txBody>
          <a:bodyPr vert="horz" lIns="91440" tIns="45720" rIns="91440" bIns="45720" rtlCol="0" anchor="b"/>
          <a:lstStyle>
            <a:lvl1pPr algn="r">
              <a:defRPr sz="1200"/>
            </a:lvl1pPr>
          </a:lstStyle>
          <a:p>
            <a:fld id="{5AD94BCF-99DB-446E-A107-DD635BE3B6C7}" type="slidenum">
              <a:rPr lang="pl-PL" smtClean="0"/>
              <a:pPr/>
              <a:t>‹#›</a:t>
            </a:fld>
            <a:endParaRPr lang="pl-PL" dirty="0"/>
          </a:p>
        </p:txBody>
      </p:sp>
    </p:spTree>
    <p:extLst>
      <p:ext uri="{BB962C8B-B14F-4D97-AF65-F5344CB8AC3E}">
        <p14:creationId xmlns:p14="http://schemas.microsoft.com/office/powerpoint/2010/main" val="3672795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
        <p:nvSpPr>
          <p:cNvPr id="2" name="Tytuł 1"/>
          <p:cNvSpPr>
            <a:spLocks noGrp="1"/>
          </p:cNvSpPr>
          <p:nvPr>
            <p:ph type="ctrTitle" hasCustomPrompt="1"/>
          </p:nvPr>
        </p:nvSpPr>
        <p:spPr>
          <a:xfrm>
            <a:off x="755576" y="2764533"/>
            <a:ext cx="7702624" cy="2536675"/>
          </a:xfrm>
          <a:prstGeom prst="rect">
            <a:avLst/>
          </a:prstGeom>
        </p:spPr>
        <p:txBody>
          <a:bodyPr anchor="ctr">
            <a:normAutofit/>
          </a:bodyPr>
          <a:lstStyle>
            <a:lvl1pPr algn="l">
              <a:defRPr sz="3600" b="1">
                <a:solidFill>
                  <a:srgbClr val="DB133C"/>
                </a:solidFill>
                <a:latin typeface="Arial" pitchFamily="34" charset="0"/>
                <a:cs typeface="Arial" pitchFamily="34" charset="0"/>
              </a:defRPr>
            </a:lvl1pPr>
          </a:lstStyle>
          <a:p>
            <a:r>
              <a:rPr lang="pl-PL" dirty="0"/>
              <a:t>Tytuł prezentacji</a:t>
            </a:r>
          </a:p>
        </p:txBody>
      </p:sp>
      <p:pic>
        <p:nvPicPr>
          <p:cNvPr id="1026" name="Picture 2" descr="C:\Users\PIOJA\Pictures\ncn\logotyp\poprawion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2562225" cy="247650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IOJA\Pictures\ncn\logotyp\poprawione\logo-poziom.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1520" y="6184275"/>
            <a:ext cx="4896544" cy="413077"/>
          </a:xfrm>
          <a:prstGeom prst="rect">
            <a:avLst/>
          </a:prstGeom>
          <a:noFill/>
          <a:extLst>
            <a:ext uri="{909E8E84-426E-40DD-AFC4-6F175D3DCCD1}">
              <a14:hiddenFill xmlns:a14="http://schemas.microsoft.com/office/drawing/2010/main">
                <a:solidFill>
                  <a:srgbClr val="FFFFFF"/>
                </a:solidFill>
              </a14:hiddenFill>
            </a:ext>
          </a:extLst>
        </p:spPr>
      </p:pic>
      <p:sp>
        <p:nvSpPr>
          <p:cNvPr id="5" name="Symbol zastępczy tekstu 4"/>
          <p:cNvSpPr>
            <a:spLocks noGrp="1"/>
          </p:cNvSpPr>
          <p:nvPr>
            <p:ph type="body" sz="quarter" idx="10" hasCustomPrompt="1"/>
          </p:nvPr>
        </p:nvSpPr>
        <p:spPr>
          <a:xfrm>
            <a:off x="755650" y="5517232"/>
            <a:ext cx="7704138" cy="431800"/>
          </a:xfrm>
          <a:prstGeom prst="rect">
            <a:avLst/>
          </a:prstGeom>
        </p:spPr>
        <p:txBody>
          <a:bodyPr anchor="ctr"/>
          <a:lstStyle>
            <a:lvl1pPr marL="0" indent="0" algn="r">
              <a:buNone/>
              <a:defRPr sz="2000" b="1" baseline="0"/>
            </a:lvl1pPr>
          </a:lstStyle>
          <a:p>
            <a:pPr lvl="0"/>
            <a:r>
              <a:rPr lang="pl-PL" dirty="0"/>
              <a:t>Imię i nazwisko lub data</a:t>
            </a:r>
          </a:p>
        </p:txBody>
      </p:sp>
    </p:spTree>
    <p:extLst>
      <p:ext uri="{BB962C8B-B14F-4D97-AF65-F5344CB8AC3E}">
        <p14:creationId xmlns:p14="http://schemas.microsoft.com/office/powerpoint/2010/main" val="2448221169"/>
      </p:ext>
    </p:extLst>
  </p:cSld>
  <p:clrMapOvr>
    <a:masterClrMapping/>
  </p:clrMapOvr>
  <p:transition>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022419EE-3CC4-41DA-9638-A9158AB3C8DF}" type="datetimeFigureOut">
              <a:rPr lang="pl-PL" smtClean="0">
                <a:solidFill>
                  <a:prstClr val="black">
                    <a:tint val="75000"/>
                  </a:prstClr>
                </a:solidFill>
              </a:rPr>
              <a:pPr/>
              <a:t>25.05.2017</a:t>
            </a:fld>
            <a:endParaRPr lang="pl-PL" dirty="0">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dirty="0">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76D5302-AFEF-4B21-A2E1-F8A17E51880C}" type="slidenum">
              <a:rPr lang="pl-PL" smtClean="0">
                <a:solidFill>
                  <a:prstClr val="black">
                    <a:tint val="75000"/>
                  </a:prstClr>
                </a:solidFill>
              </a:rPr>
              <a:pPr/>
              <a:t>‹#›</a:t>
            </a:fld>
            <a:endParaRPr lang="pl-PL" dirty="0">
              <a:solidFill>
                <a:prstClr val="black">
                  <a:tint val="75000"/>
                </a:prstClr>
              </a:solidFill>
            </a:endParaRPr>
          </a:p>
        </p:txBody>
      </p:sp>
    </p:spTree>
    <p:extLst>
      <p:ext uri="{BB962C8B-B14F-4D97-AF65-F5344CB8AC3E}">
        <p14:creationId xmlns:p14="http://schemas.microsoft.com/office/powerpoint/2010/main" val="1968836656"/>
      </p:ext>
    </p:extLst>
  </p:cSld>
  <p:clrMapOvr>
    <a:masterClrMapping/>
  </p:clrMapOvr>
  <p:transition>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022419EE-3CC4-41DA-9638-A9158AB3C8DF}" type="datetimeFigureOut">
              <a:rPr lang="pl-PL" smtClean="0">
                <a:solidFill>
                  <a:prstClr val="black">
                    <a:tint val="75000"/>
                  </a:prstClr>
                </a:solidFill>
              </a:rPr>
              <a:pPr/>
              <a:t>25.05.2017</a:t>
            </a:fld>
            <a:endParaRPr lang="pl-PL" dirty="0">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dirty="0">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76D5302-AFEF-4B21-A2E1-F8A17E51880C}" type="slidenum">
              <a:rPr lang="pl-PL" smtClean="0">
                <a:solidFill>
                  <a:prstClr val="black">
                    <a:tint val="75000"/>
                  </a:prstClr>
                </a:solidFill>
              </a:rPr>
              <a:pPr/>
              <a:t>‹#›</a:t>
            </a:fld>
            <a:endParaRPr lang="pl-PL" dirty="0">
              <a:solidFill>
                <a:prstClr val="black">
                  <a:tint val="75000"/>
                </a:prstClr>
              </a:solidFill>
            </a:endParaRPr>
          </a:p>
        </p:txBody>
      </p:sp>
    </p:spTree>
    <p:extLst>
      <p:ext uri="{BB962C8B-B14F-4D97-AF65-F5344CB8AC3E}">
        <p14:creationId xmlns:p14="http://schemas.microsoft.com/office/powerpoint/2010/main" val="4201309833"/>
      </p:ext>
    </p:extLst>
  </p:cSld>
  <p:clrMapOvr>
    <a:masterClrMapping/>
  </p:clrMapOvr>
  <p:transition>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022419EE-3CC4-41DA-9638-A9158AB3C8DF}" type="datetimeFigureOut">
              <a:rPr lang="pl-PL" smtClean="0">
                <a:solidFill>
                  <a:prstClr val="black">
                    <a:tint val="75000"/>
                  </a:prstClr>
                </a:solidFill>
              </a:rPr>
              <a:pPr/>
              <a:t>25.05.2017</a:t>
            </a:fld>
            <a:endParaRPr lang="pl-PL" dirty="0">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dirty="0">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76D5302-AFEF-4B21-A2E1-F8A17E51880C}" type="slidenum">
              <a:rPr lang="pl-PL" smtClean="0">
                <a:solidFill>
                  <a:prstClr val="black">
                    <a:tint val="75000"/>
                  </a:prstClr>
                </a:solidFill>
              </a:rPr>
              <a:pPr/>
              <a:t>‹#›</a:t>
            </a:fld>
            <a:endParaRPr lang="pl-PL" dirty="0">
              <a:solidFill>
                <a:prstClr val="black">
                  <a:tint val="75000"/>
                </a:prstClr>
              </a:solidFill>
            </a:endParaRPr>
          </a:p>
        </p:txBody>
      </p:sp>
    </p:spTree>
    <p:extLst>
      <p:ext uri="{BB962C8B-B14F-4D97-AF65-F5344CB8AC3E}">
        <p14:creationId xmlns:p14="http://schemas.microsoft.com/office/powerpoint/2010/main" val="3053078763"/>
      </p:ext>
    </p:extLst>
  </p:cSld>
  <p:clrMapOvr>
    <a:masterClrMapping/>
  </p:clrMapOvr>
  <p:transition>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22419EE-3CC4-41DA-9638-A9158AB3C8DF}" type="datetimeFigureOut">
              <a:rPr lang="pl-PL" smtClean="0">
                <a:solidFill>
                  <a:prstClr val="black">
                    <a:tint val="75000"/>
                  </a:prstClr>
                </a:solidFill>
              </a:rPr>
              <a:pPr/>
              <a:t>25.05.2017</a:t>
            </a:fld>
            <a:endParaRPr lang="pl-PL" dirty="0">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dirty="0">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76D5302-AFEF-4B21-A2E1-F8A17E51880C}" type="slidenum">
              <a:rPr lang="pl-PL" smtClean="0">
                <a:solidFill>
                  <a:prstClr val="black">
                    <a:tint val="75000"/>
                  </a:prstClr>
                </a:solidFill>
              </a:rPr>
              <a:pPr/>
              <a:t>‹#›</a:t>
            </a:fld>
            <a:endParaRPr lang="pl-PL" dirty="0">
              <a:solidFill>
                <a:prstClr val="black">
                  <a:tint val="75000"/>
                </a:prstClr>
              </a:solidFill>
            </a:endParaRPr>
          </a:p>
        </p:txBody>
      </p:sp>
    </p:spTree>
    <p:extLst>
      <p:ext uri="{BB962C8B-B14F-4D97-AF65-F5344CB8AC3E}">
        <p14:creationId xmlns:p14="http://schemas.microsoft.com/office/powerpoint/2010/main" val="3508485581"/>
      </p:ext>
    </p:extLst>
  </p:cSld>
  <p:clrMapOvr>
    <a:masterClrMapping/>
  </p:clrMapOvr>
  <p:transition>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022419EE-3CC4-41DA-9638-A9158AB3C8DF}" type="datetimeFigureOut">
              <a:rPr lang="pl-PL" smtClean="0">
                <a:solidFill>
                  <a:prstClr val="black">
                    <a:tint val="75000"/>
                  </a:prstClr>
                </a:solidFill>
              </a:rPr>
              <a:pPr/>
              <a:t>25.05.2017</a:t>
            </a:fld>
            <a:endParaRPr lang="pl-PL" dirty="0">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dirty="0">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76D5302-AFEF-4B21-A2E1-F8A17E51880C}" type="slidenum">
              <a:rPr lang="pl-PL" smtClean="0">
                <a:solidFill>
                  <a:prstClr val="black">
                    <a:tint val="75000"/>
                  </a:prstClr>
                </a:solidFill>
              </a:rPr>
              <a:pPr/>
              <a:t>‹#›</a:t>
            </a:fld>
            <a:endParaRPr lang="pl-PL" dirty="0">
              <a:solidFill>
                <a:prstClr val="black">
                  <a:tint val="75000"/>
                </a:prstClr>
              </a:solidFill>
            </a:endParaRPr>
          </a:p>
        </p:txBody>
      </p:sp>
    </p:spTree>
    <p:extLst>
      <p:ext uri="{BB962C8B-B14F-4D97-AF65-F5344CB8AC3E}">
        <p14:creationId xmlns:p14="http://schemas.microsoft.com/office/powerpoint/2010/main" val="973145297"/>
      </p:ext>
    </p:extLst>
  </p:cSld>
  <p:clrMapOvr>
    <a:masterClrMapping/>
  </p:clrMapOvr>
  <p:transition>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022419EE-3CC4-41DA-9638-A9158AB3C8DF}" type="datetimeFigureOut">
              <a:rPr lang="pl-PL" smtClean="0">
                <a:solidFill>
                  <a:prstClr val="black">
                    <a:tint val="75000"/>
                  </a:prstClr>
                </a:solidFill>
              </a:rPr>
              <a:pPr/>
              <a:t>25.05.2017</a:t>
            </a:fld>
            <a:endParaRPr lang="pl-PL" dirty="0">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dirty="0">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76D5302-AFEF-4B21-A2E1-F8A17E51880C}" type="slidenum">
              <a:rPr lang="pl-PL" smtClean="0">
                <a:solidFill>
                  <a:prstClr val="black">
                    <a:tint val="75000"/>
                  </a:prstClr>
                </a:solidFill>
              </a:rPr>
              <a:pPr/>
              <a:t>‹#›</a:t>
            </a:fld>
            <a:endParaRPr lang="pl-PL" dirty="0">
              <a:solidFill>
                <a:prstClr val="black">
                  <a:tint val="75000"/>
                </a:prstClr>
              </a:solidFill>
            </a:endParaRPr>
          </a:p>
        </p:txBody>
      </p:sp>
    </p:spTree>
    <p:extLst>
      <p:ext uri="{BB962C8B-B14F-4D97-AF65-F5344CB8AC3E}">
        <p14:creationId xmlns:p14="http://schemas.microsoft.com/office/powerpoint/2010/main" val="3354837453"/>
      </p:ext>
    </p:extLst>
  </p:cSld>
  <p:clrMapOvr>
    <a:masterClrMapping/>
  </p:clrMapOvr>
  <p:transition>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022419EE-3CC4-41DA-9638-A9158AB3C8DF}" type="datetimeFigureOut">
              <a:rPr lang="pl-PL" smtClean="0">
                <a:solidFill>
                  <a:prstClr val="black">
                    <a:tint val="75000"/>
                  </a:prstClr>
                </a:solidFill>
              </a:rPr>
              <a:pPr/>
              <a:t>25.05.2017</a:t>
            </a:fld>
            <a:endParaRPr lang="pl-PL" dirty="0">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dirty="0">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76D5302-AFEF-4B21-A2E1-F8A17E51880C}" type="slidenum">
              <a:rPr lang="pl-PL" smtClean="0">
                <a:solidFill>
                  <a:prstClr val="black">
                    <a:tint val="75000"/>
                  </a:prstClr>
                </a:solidFill>
              </a:rPr>
              <a:pPr/>
              <a:t>‹#›</a:t>
            </a:fld>
            <a:endParaRPr lang="pl-PL" dirty="0">
              <a:solidFill>
                <a:prstClr val="black">
                  <a:tint val="75000"/>
                </a:prstClr>
              </a:solidFill>
            </a:endParaRPr>
          </a:p>
        </p:txBody>
      </p:sp>
    </p:spTree>
    <p:extLst>
      <p:ext uri="{BB962C8B-B14F-4D97-AF65-F5344CB8AC3E}">
        <p14:creationId xmlns:p14="http://schemas.microsoft.com/office/powerpoint/2010/main" val="1752467236"/>
      </p:ext>
    </p:extLst>
  </p:cSld>
  <p:clrMapOvr>
    <a:masterClrMapping/>
  </p:clrMapOvr>
  <p:transition>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022419EE-3CC4-41DA-9638-A9158AB3C8DF}" type="datetimeFigureOut">
              <a:rPr lang="pl-PL" smtClean="0">
                <a:solidFill>
                  <a:prstClr val="black">
                    <a:tint val="75000"/>
                  </a:prstClr>
                </a:solidFill>
              </a:rPr>
              <a:pPr/>
              <a:t>25.05.2017</a:t>
            </a:fld>
            <a:endParaRPr lang="pl-PL" dirty="0">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dirty="0">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76D5302-AFEF-4B21-A2E1-F8A17E51880C}" type="slidenum">
              <a:rPr lang="pl-PL" smtClean="0">
                <a:solidFill>
                  <a:prstClr val="black">
                    <a:tint val="75000"/>
                  </a:prstClr>
                </a:solidFill>
              </a:rPr>
              <a:pPr/>
              <a:t>‹#›</a:t>
            </a:fld>
            <a:endParaRPr lang="pl-PL" dirty="0">
              <a:solidFill>
                <a:prstClr val="black">
                  <a:tint val="75000"/>
                </a:prstClr>
              </a:solidFill>
            </a:endParaRPr>
          </a:p>
        </p:txBody>
      </p:sp>
    </p:spTree>
    <p:extLst>
      <p:ext uri="{BB962C8B-B14F-4D97-AF65-F5344CB8AC3E}">
        <p14:creationId xmlns:p14="http://schemas.microsoft.com/office/powerpoint/2010/main" val="3973222739"/>
      </p:ext>
    </p:extLst>
  </p:cSld>
  <p:clrMapOvr>
    <a:masterClrMapping/>
  </p:clrMapOvr>
  <p:transition>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reść">
    <p:spTree>
      <p:nvGrpSpPr>
        <p:cNvPr id="1" name=""/>
        <p:cNvGrpSpPr/>
        <p:nvPr/>
      </p:nvGrpSpPr>
      <p:grpSpPr>
        <a:xfrm>
          <a:off x="0" y="0"/>
          <a:ext cx="0" cy="0"/>
          <a:chOff x="0" y="0"/>
          <a:chExt cx="0" cy="0"/>
        </a:xfrm>
      </p:grpSpPr>
      <p:sp>
        <p:nvSpPr>
          <p:cNvPr id="2" name="Tytuł 1"/>
          <p:cNvSpPr>
            <a:spLocks noGrp="1"/>
          </p:cNvSpPr>
          <p:nvPr>
            <p:ph type="title" hasCustomPrompt="1"/>
          </p:nvPr>
        </p:nvSpPr>
        <p:spPr>
          <a:xfrm>
            <a:off x="1115616" y="72000"/>
            <a:ext cx="7571184" cy="1124742"/>
          </a:xfrm>
          <a:prstGeom prst="rect">
            <a:avLst/>
          </a:prstGeom>
        </p:spPr>
        <p:txBody>
          <a:bodyPr anchor="b">
            <a:normAutofit/>
          </a:bodyPr>
          <a:lstStyle>
            <a:lvl1pPr>
              <a:defRPr sz="3600" b="1"/>
            </a:lvl1pPr>
          </a:lstStyle>
          <a:p>
            <a:r>
              <a:rPr lang="pl-PL" dirty="0"/>
              <a:t>Tytuł rozdziału</a:t>
            </a:r>
          </a:p>
        </p:txBody>
      </p:sp>
      <p:pic>
        <p:nvPicPr>
          <p:cNvPr id="8" name="Picture 2" descr="C:\Users\PIOJA\Pictures\ncn\logotyp\poprawion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1"/>
            <a:ext cx="1115615" cy="1078290"/>
          </a:xfrm>
          <a:prstGeom prst="rect">
            <a:avLst/>
          </a:prstGeom>
          <a:noFill/>
          <a:extLst>
            <a:ext uri="{909E8E84-426E-40DD-AFC4-6F175D3DCCD1}">
              <a14:hiddenFill xmlns:a14="http://schemas.microsoft.com/office/drawing/2010/main">
                <a:solidFill>
                  <a:srgbClr val="FFFFFF"/>
                </a:solidFill>
              </a14:hiddenFill>
            </a:ext>
          </a:extLst>
        </p:spPr>
      </p:pic>
      <p:sp>
        <p:nvSpPr>
          <p:cNvPr id="18" name="Symbol zastępczy zawartości 2"/>
          <p:cNvSpPr>
            <a:spLocks noGrp="1"/>
          </p:cNvSpPr>
          <p:nvPr>
            <p:ph sz="half" idx="13"/>
          </p:nvPr>
        </p:nvSpPr>
        <p:spPr>
          <a:xfrm>
            <a:off x="457200" y="1556792"/>
            <a:ext cx="8219256" cy="4277072"/>
          </a:xfrm>
          <a:prstGeom prst="rect">
            <a:avLst/>
          </a:prstGeom>
        </p:spPr>
        <p:txBody>
          <a:bodyPr>
            <a:normAutofit/>
          </a:bodyPr>
          <a:lstStyle>
            <a:lvl1pPr marL="342900" indent="-342900">
              <a:buClr>
                <a:srgbClr val="DB133C"/>
              </a:buClr>
              <a:buFont typeface="Wingdings" pitchFamily="2" charset="2"/>
              <a:buChar char="§"/>
              <a:defRPr sz="2800">
                <a:solidFill>
                  <a:srgbClr val="58585A"/>
                </a:solidFill>
              </a:defRPr>
            </a:lvl1pPr>
            <a:lvl2pPr marL="742950" indent="-285750">
              <a:buClr>
                <a:srgbClr val="DB133C"/>
              </a:buClr>
              <a:buFont typeface="Wingdings" pitchFamily="2" charset="2"/>
              <a:buChar char="§"/>
              <a:defRPr sz="2400">
                <a:solidFill>
                  <a:srgbClr val="58585A"/>
                </a:solidFill>
              </a:defRPr>
            </a:lvl2pPr>
            <a:lvl3pPr marL="1143000" indent="-228600">
              <a:buClr>
                <a:srgbClr val="DB133C"/>
              </a:buClr>
              <a:buFont typeface="Wingdings" pitchFamily="2" charset="2"/>
              <a:buChar char="§"/>
              <a:defRPr sz="2000">
                <a:solidFill>
                  <a:srgbClr val="58585A"/>
                </a:solidFill>
              </a:defRPr>
            </a:lvl3pPr>
            <a:lvl4pPr marL="1600200" indent="-228600">
              <a:buClr>
                <a:srgbClr val="DB133C"/>
              </a:buClr>
              <a:buFont typeface="Arial" pitchFamily="34" charset="0"/>
              <a:buChar char="•"/>
              <a:defRPr sz="1800">
                <a:solidFill>
                  <a:srgbClr val="58585A"/>
                </a:solidFill>
              </a:defRPr>
            </a:lvl4pPr>
            <a:lvl5pPr marL="2057400" indent="-228600">
              <a:buClr>
                <a:srgbClr val="DB133C"/>
              </a:buClr>
              <a:buFont typeface="Arial" pitchFamily="34" charset="0"/>
              <a:buChar char="•"/>
              <a:defRPr sz="1800">
                <a:solidFill>
                  <a:srgbClr val="58585A"/>
                </a:solidFill>
              </a:defRPr>
            </a:lvl5pPr>
            <a:lvl6pPr>
              <a:defRPr sz="1800"/>
            </a:lvl6pPr>
            <a:lvl7pPr>
              <a:defRPr sz="1800"/>
            </a:lvl7pPr>
            <a:lvl8pPr>
              <a:defRPr sz="1800"/>
            </a:lvl8pPr>
            <a:lvl9pPr>
              <a:defRPr sz="18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pic>
        <p:nvPicPr>
          <p:cNvPr id="22" name="Picture 3" descr="C:\Users\PIOJA\Pictures\ncn\logotyp\poprawione\logo-poziom.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1520" y="6453336"/>
            <a:ext cx="3384376" cy="285509"/>
          </a:xfrm>
          <a:prstGeom prst="rect">
            <a:avLst/>
          </a:prstGeom>
          <a:noFill/>
          <a:extLst>
            <a:ext uri="{909E8E84-426E-40DD-AFC4-6F175D3DCCD1}">
              <a14:hiddenFill xmlns:a14="http://schemas.microsoft.com/office/drawing/2010/main">
                <a:solidFill>
                  <a:srgbClr val="FFFFFF"/>
                </a:solidFill>
              </a14:hiddenFill>
            </a:ext>
          </a:extLst>
        </p:spPr>
      </p:pic>
      <p:sp>
        <p:nvSpPr>
          <p:cNvPr id="9" name="Symbol zastępczy numeru slajdu 6"/>
          <p:cNvSpPr>
            <a:spLocks noGrp="1"/>
          </p:cNvSpPr>
          <p:nvPr>
            <p:ph type="sldNum" sz="quarter" idx="12"/>
          </p:nvPr>
        </p:nvSpPr>
        <p:spPr>
          <a:xfrm>
            <a:off x="8820473" y="6453336"/>
            <a:ext cx="323528" cy="294379"/>
          </a:xfrm>
          <a:prstGeom prst="rect">
            <a:avLst/>
          </a:prstGeom>
          <a:solidFill>
            <a:srgbClr val="DB133C"/>
          </a:solidFill>
        </p:spPr>
        <p:txBody>
          <a:bodyPr wrap="none" lIns="0" tIns="0" rIns="0" bIns="0" anchor="ctr"/>
          <a:lstStyle>
            <a:lvl1pPr algn="ctr">
              <a:defRPr sz="1100" b="0">
                <a:solidFill>
                  <a:schemeClr val="bg1"/>
                </a:solidFill>
                <a:latin typeface="Arial" pitchFamily="34" charset="0"/>
                <a:cs typeface="Arial" pitchFamily="34" charset="0"/>
              </a:defRPr>
            </a:lvl1pPr>
          </a:lstStyle>
          <a:p>
            <a:fld id="{930C7376-5BD8-4B18-A792-65A73A5F61B6}" type="slidenum">
              <a:rPr lang="pl-PL" smtClean="0">
                <a:solidFill>
                  <a:srgbClr val="FFFFFF"/>
                </a:solidFill>
              </a:rPr>
              <a:pPr/>
              <a:t>‹#›</a:t>
            </a:fld>
            <a:endParaRPr lang="pl-PL" dirty="0">
              <a:solidFill>
                <a:srgbClr val="FFFFFF"/>
              </a:solidFill>
            </a:endParaRPr>
          </a:p>
        </p:txBody>
      </p:sp>
      <p:sp>
        <p:nvSpPr>
          <p:cNvPr id="10" name="Symbol zastępczy stopki 7"/>
          <p:cNvSpPr>
            <a:spLocks noGrp="1"/>
          </p:cNvSpPr>
          <p:nvPr>
            <p:ph type="ftr" sz="quarter" idx="11"/>
          </p:nvPr>
        </p:nvSpPr>
        <p:spPr>
          <a:xfrm>
            <a:off x="5438403" y="6453336"/>
            <a:ext cx="3238053" cy="288032"/>
          </a:xfrm>
          <a:prstGeom prst="rect">
            <a:avLst/>
          </a:prstGeom>
        </p:spPr>
        <p:txBody>
          <a:bodyPr anchor="ctr"/>
          <a:lstStyle>
            <a:lvl1pPr algn="r">
              <a:defRPr sz="1400" b="1">
                <a:solidFill>
                  <a:srgbClr val="58585A"/>
                </a:solidFill>
                <a:latin typeface="Arial" pitchFamily="34" charset="0"/>
                <a:cs typeface="Arial" pitchFamily="34" charset="0"/>
              </a:defRPr>
            </a:lvl1pPr>
          </a:lstStyle>
          <a:p>
            <a:r>
              <a:rPr lang="pl-PL" dirty="0"/>
              <a:t>Kraków 5.06.2012</a:t>
            </a:r>
          </a:p>
        </p:txBody>
      </p:sp>
    </p:spTree>
    <p:extLst>
      <p:ext uri="{BB962C8B-B14F-4D97-AF65-F5344CB8AC3E}">
        <p14:creationId xmlns:p14="http://schemas.microsoft.com/office/powerpoint/2010/main" val="1012582080"/>
      </p:ext>
    </p:extLst>
  </p:cSld>
  <p:clrMapOvr>
    <a:masterClrMapping/>
  </p:clrMapOvr>
  <p:transition>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lan prezentacji">
    <p:spTree>
      <p:nvGrpSpPr>
        <p:cNvPr id="1" name=""/>
        <p:cNvGrpSpPr/>
        <p:nvPr/>
      </p:nvGrpSpPr>
      <p:grpSpPr>
        <a:xfrm>
          <a:off x="0" y="0"/>
          <a:ext cx="0" cy="0"/>
          <a:chOff x="0" y="0"/>
          <a:chExt cx="0" cy="0"/>
        </a:xfrm>
      </p:grpSpPr>
      <p:sp>
        <p:nvSpPr>
          <p:cNvPr id="2" name="Tytuł 1"/>
          <p:cNvSpPr>
            <a:spLocks noGrp="1"/>
          </p:cNvSpPr>
          <p:nvPr>
            <p:ph type="title"/>
          </p:nvPr>
        </p:nvSpPr>
        <p:spPr>
          <a:xfrm>
            <a:off x="1115616" y="72000"/>
            <a:ext cx="7571184" cy="1124742"/>
          </a:xfrm>
          <a:prstGeom prst="rect">
            <a:avLst/>
          </a:prstGeom>
        </p:spPr>
        <p:txBody>
          <a:bodyPr anchor="b">
            <a:normAutofit/>
          </a:bodyPr>
          <a:lstStyle>
            <a:lvl1pPr>
              <a:defRPr sz="2800" b="1" baseline="0"/>
            </a:lvl1pPr>
          </a:lstStyle>
          <a:p>
            <a:endParaRPr lang="pl-PL" dirty="0"/>
          </a:p>
        </p:txBody>
      </p:sp>
      <p:pic>
        <p:nvPicPr>
          <p:cNvPr id="8" name="Picture 2" descr="C:\Users\PIOJA\Pictures\ncn\logotyp\poprawion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1"/>
            <a:ext cx="1115615" cy="1078290"/>
          </a:xfrm>
          <a:prstGeom prst="rect">
            <a:avLst/>
          </a:prstGeom>
          <a:noFill/>
          <a:extLst>
            <a:ext uri="{909E8E84-426E-40DD-AFC4-6F175D3DCCD1}">
              <a14:hiddenFill xmlns:a14="http://schemas.microsoft.com/office/drawing/2010/main">
                <a:solidFill>
                  <a:srgbClr val="FFFFFF"/>
                </a:solidFill>
              </a14:hiddenFill>
            </a:ext>
          </a:extLst>
        </p:spPr>
      </p:pic>
      <p:sp>
        <p:nvSpPr>
          <p:cNvPr id="18" name="Symbol zastępczy zawartości 2"/>
          <p:cNvSpPr>
            <a:spLocks noGrp="1"/>
          </p:cNvSpPr>
          <p:nvPr>
            <p:ph sz="half" idx="13"/>
          </p:nvPr>
        </p:nvSpPr>
        <p:spPr>
          <a:xfrm>
            <a:off x="457200" y="1556792"/>
            <a:ext cx="8219256" cy="4277072"/>
          </a:xfrm>
          <a:prstGeom prst="rect">
            <a:avLst/>
          </a:prstGeom>
        </p:spPr>
        <p:txBody>
          <a:bodyPr>
            <a:normAutofit/>
          </a:bodyPr>
          <a:lstStyle>
            <a:lvl1pPr marL="514350" indent="-514350">
              <a:buClr>
                <a:srgbClr val="DB133C"/>
              </a:buClr>
              <a:buFont typeface="+mj-lt"/>
              <a:buAutoNum type="arabicPeriod"/>
              <a:defRPr sz="2800">
                <a:solidFill>
                  <a:srgbClr val="58585A"/>
                </a:solidFill>
              </a:defRPr>
            </a:lvl1pPr>
            <a:lvl2pPr marL="914400" indent="-376238">
              <a:buClr>
                <a:srgbClr val="DB133C"/>
              </a:buClr>
              <a:buFont typeface="Wingdings" pitchFamily="2" charset="2"/>
              <a:buChar char="§"/>
              <a:tabLst>
                <a:tab pos="985838" algn="l"/>
              </a:tabLst>
              <a:defRPr sz="2400">
                <a:solidFill>
                  <a:srgbClr val="58585A"/>
                </a:solidFill>
              </a:defRPr>
            </a:lvl2pPr>
            <a:lvl3pPr marL="1143000" indent="-228600">
              <a:buClr>
                <a:srgbClr val="DB133C"/>
              </a:buClr>
              <a:buFont typeface="Wingdings" pitchFamily="2" charset="2"/>
              <a:buChar char="§"/>
              <a:defRPr sz="2000">
                <a:solidFill>
                  <a:srgbClr val="58585A"/>
                </a:solidFill>
              </a:defRPr>
            </a:lvl3pPr>
            <a:lvl4pPr marL="1600200" indent="-228600">
              <a:buClr>
                <a:srgbClr val="DB133C"/>
              </a:buClr>
              <a:buFont typeface="Arial" pitchFamily="34" charset="0"/>
              <a:buChar char="•"/>
              <a:defRPr sz="1800">
                <a:solidFill>
                  <a:srgbClr val="58585A"/>
                </a:solidFill>
              </a:defRPr>
            </a:lvl4pPr>
            <a:lvl5pPr marL="2057400" indent="-228600">
              <a:buClr>
                <a:srgbClr val="DB133C"/>
              </a:buClr>
              <a:buFont typeface="Arial" pitchFamily="34" charset="0"/>
              <a:buChar char="•"/>
              <a:defRPr sz="1800">
                <a:solidFill>
                  <a:srgbClr val="58585A"/>
                </a:solidFill>
              </a:defRPr>
            </a:lvl5pPr>
            <a:lvl6pPr>
              <a:defRPr sz="1800"/>
            </a:lvl6pPr>
            <a:lvl7pPr>
              <a:defRPr sz="1800"/>
            </a:lvl7pPr>
            <a:lvl8pPr>
              <a:defRPr sz="1800"/>
            </a:lvl8pPr>
            <a:lvl9pPr>
              <a:defRPr sz="1800"/>
            </a:lvl9pPr>
          </a:lstStyle>
          <a:p>
            <a:pPr lvl="0"/>
            <a:r>
              <a:rPr lang="pl-PL" dirty="0"/>
              <a:t>Kliknij, aby edytować style wzorca tekstu</a:t>
            </a:r>
          </a:p>
          <a:p>
            <a:pPr lvl="1"/>
            <a:r>
              <a:rPr lang="pl-PL" dirty="0"/>
              <a:t>Drugi poziom</a:t>
            </a:r>
          </a:p>
        </p:txBody>
      </p:sp>
      <p:pic>
        <p:nvPicPr>
          <p:cNvPr id="22" name="Picture 3" descr="C:\Users\PIOJA\Pictures\ncn\logotyp\poprawione\logo-poziom.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1520" y="6453336"/>
            <a:ext cx="3384376" cy="285509"/>
          </a:xfrm>
          <a:prstGeom prst="rect">
            <a:avLst/>
          </a:prstGeom>
          <a:noFill/>
          <a:extLst>
            <a:ext uri="{909E8E84-426E-40DD-AFC4-6F175D3DCCD1}">
              <a14:hiddenFill xmlns:a14="http://schemas.microsoft.com/office/drawing/2010/main">
                <a:solidFill>
                  <a:srgbClr val="FFFFFF"/>
                </a:solidFill>
              </a14:hiddenFill>
            </a:ext>
          </a:extLst>
        </p:spPr>
      </p:pic>
      <p:sp>
        <p:nvSpPr>
          <p:cNvPr id="9" name="Symbol zastępczy numeru slajdu 6"/>
          <p:cNvSpPr>
            <a:spLocks noGrp="1"/>
          </p:cNvSpPr>
          <p:nvPr>
            <p:ph type="sldNum" sz="quarter" idx="12"/>
          </p:nvPr>
        </p:nvSpPr>
        <p:spPr>
          <a:xfrm>
            <a:off x="8820473" y="6453336"/>
            <a:ext cx="323528" cy="294379"/>
          </a:xfrm>
          <a:prstGeom prst="rect">
            <a:avLst/>
          </a:prstGeom>
          <a:solidFill>
            <a:srgbClr val="DB133C"/>
          </a:solidFill>
        </p:spPr>
        <p:txBody>
          <a:bodyPr wrap="none" lIns="0" tIns="0" rIns="0" bIns="0" anchor="ctr"/>
          <a:lstStyle>
            <a:lvl1pPr algn="ctr">
              <a:defRPr sz="1100" b="0">
                <a:solidFill>
                  <a:schemeClr val="bg1"/>
                </a:solidFill>
                <a:latin typeface="Arial" pitchFamily="34" charset="0"/>
                <a:cs typeface="Arial" pitchFamily="34" charset="0"/>
              </a:defRPr>
            </a:lvl1pPr>
          </a:lstStyle>
          <a:p>
            <a:fld id="{930C7376-5BD8-4B18-A792-65A73A5F61B6}" type="slidenum">
              <a:rPr lang="pl-PL" smtClean="0">
                <a:solidFill>
                  <a:srgbClr val="FFFFFF"/>
                </a:solidFill>
              </a:rPr>
              <a:pPr/>
              <a:t>‹#›</a:t>
            </a:fld>
            <a:endParaRPr lang="pl-PL" dirty="0">
              <a:solidFill>
                <a:srgbClr val="FFFFFF"/>
              </a:solidFill>
            </a:endParaRPr>
          </a:p>
        </p:txBody>
      </p:sp>
      <p:sp>
        <p:nvSpPr>
          <p:cNvPr id="10" name="Symbol zastępczy stopki 7"/>
          <p:cNvSpPr>
            <a:spLocks noGrp="1"/>
          </p:cNvSpPr>
          <p:nvPr>
            <p:ph type="ftr" sz="quarter" idx="11"/>
          </p:nvPr>
        </p:nvSpPr>
        <p:spPr>
          <a:xfrm>
            <a:off x="5438403" y="6453336"/>
            <a:ext cx="3238053" cy="288032"/>
          </a:xfrm>
          <a:prstGeom prst="rect">
            <a:avLst/>
          </a:prstGeom>
        </p:spPr>
        <p:txBody>
          <a:bodyPr anchor="ctr"/>
          <a:lstStyle>
            <a:lvl1pPr algn="r">
              <a:defRPr sz="1100" b="1">
                <a:solidFill>
                  <a:srgbClr val="58585A"/>
                </a:solidFill>
                <a:latin typeface="Arial" pitchFamily="34" charset="0"/>
                <a:cs typeface="Arial" pitchFamily="34" charset="0"/>
              </a:defRPr>
            </a:lvl1pPr>
          </a:lstStyle>
          <a:p>
            <a:endParaRPr lang="pl-PL" dirty="0"/>
          </a:p>
        </p:txBody>
      </p:sp>
    </p:spTree>
    <p:extLst>
      <p:ext uri="{BB962C8B-B14F-4D97-AF65-F5344CB8AC3E}">
        <p14:creationId xmlns:p14="http://schemas.microsoft.com/office/powerpoint/2010/main" val="2760862983"/>
      </p:ext>
    </p:extLst>
  </p:cSld>
  <p:clrMapOvr>
    <a:masterClrMapping/>
  </p:clrMapOvr>
  <p:transition>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eść">
    <p:spTree>
      <p:nvGrpSpPr>
        <p:cNvPr id="1" name=""/>
        <p:cNvGrpSpPr/>
        <p:nvPr/>
      </p:nvGrpSpPr>
      <p:grpSpPr>
        <a:xfrm>
          <a:off x="0" y="0"/>
          <a:ext cx="0" cy="0"/>
          <a:chOff x="0" y="0"/>
          <a:chExt cx="0" cy="0"/>
        </a:xfrm>
      </p:grpSpPr>
      <p:sp>
        <p:nvSpPr>
          <p:cNvPr id="2" name="Tytuł 1"/>
          <p:cNvSpPr>
            <a:spLocks noGrp="1"/>
          </p:cNvSpPr>
          <p:nvPr>
            <p:ph type="title" hasCustomPrompt="1"/>
          </p:nvPr>
        </p:nvSpPr>
        <p:spPr>
          <a:xfrm>
            <a:off x="1115616" y="72000"/>
            <a:ext cx="7571184" cy="1124742"/>
          </a:xfrm>
          <a:prstGeom prst="rect">
            <a:avLst/>
          </a:prstGeom>
        </p:spPr>
        <p:txBody>
          <a:bodyPr anchor="b">
            <a:normAutofit/>
          </a:bodyPr>
          <a:lstStyle>
            <a:lvl1pPr>
              <a:defRPr sz="2800" b="1"/>
            </a:lvl1pPr>
          </a:lstStyle>
          <a:p>
            <a:r>
              <a:rPr lang="pl-PL" dirty="0"/>
              <a:t>Tytuł rozdziału</a:t>
            </a:r>
          </a:p>
        </p:txBody>
      </p:sp>
      <p:pic>
        <p:nvPicPr>
          <p:cNvPr id="8" name="Picture 2" descr="C:\Users\PIOJA\Pictures\ncn\logotyp\poprawion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1"/>
            <a:ext cx="1115615" cy="1078290"/>
          </a:xfrm>
          <a:prstGeom prst="rect">
            <a:avLst/>
          </a:prstGeom>
          <a:noFill/>
          <a:extLst>
            <a:ext uri="{909E8E84-426E-40DD-AFC4-6F175D3DCCD1}">
              <a14:hiddenFill xmlns:a14="http://schemas.microsoft.com/office/drawing/2010/main">
                <a:solidFill>
                  <a:srgbClr val="FFFFFF"/>
                </a:solidFill>
              </a14:hiddenFill>
            </a:ext>
          </a:extLst>
        </p:spPr>
      </p:pic>
      <p:sp>
        <p:nvSpPr>
          <p:cNvPr id="18" name="Symbol zastępczy zawartości 2"/>
          <p:cNvSpPr>
            <a:spLocks noGrp="1"/>
          </p:cNvSpPr>
          <p:nvPr>
            <p:ph sz="half" idx="13"/>
          </p:nvPr>
        </p:nvSpPr>
        <p:spPr>
          <a:xfrm>
            <a:off x="457200" y="1556792"/>
            <a:ext cx="8219256" cy="4277072"/>
          </a:xfrm>
          <a:prstGeom prst="rect">
            <a:avLst/>
          </a:prstGeom>
        </p:spPr>
        <p:txBody>
          <a:bodyPr>
            <a:normAutofit/>
          </a:bodyPr>
          <a:lstStyle>
            <a:lvl1pPr marL="342900" indent="-342900">
              <a:buClr>
                <a:srgbClr val="DB133C"/>
              </a:buClr>
              <a:buFont typeface="Wingdings" pitchFamily="2" charset="2"/>
              <a:buChar char="§"/>
              <a:defRPr sz="2800">
                <a:solidFill>
                  <a:srgbClr val="58585A"/>
                </a:solidFill>
              </a:defRPr>
            </a:lvl1pPr>
            <a:lvl2pPr marL="742950" indent="-285750">
              <a:buClr>
                <a:srgbClr val="DB133C"/>
              </a:buClr>
              <a:buFont typeface="Wingdings" pitchFamily="2" charset="2"/>
              <a:buChar char="§"/>
              <a:defRPr sz="2400">
                <a:solidFill>
                  <a:srgbClr val="58585A"/>
                </a:solidFill>
              </a:defRPr>
            </a:lvl2pPr>
            <a:lvl3pPr marL="1143000" indent="-228600">
              <a:buClr>
                <a:srgbClr val="DB133C"/>
              </a:buClr>
              <a:buFont typeface="Wingdings" pitchFamily="2" charset="2"/>
              <a:buChar char="§"/>
              <a:defRPr sz="2000">
                <a:solidFill>
                  <a:srgbClr val="58585A"/>
                </a:solidFill>
              </a:defRPr>
            </a:lvl3pPr>
            <a:lvl4pPr marL="1600200" indent="-228600">
              <a:buClr>
                <a:srgbClr val="DB133C"/>
              </a:buClr>
              <a:buFont typeface="Arial" pitchFamily="34" charset="0"/>
              <a:buChar char="•"/>
              <a:defRPr sz="1800">
                <a:solidFill>
                  <a:srgbClr val="58585A"/>
                </a:solidFill>
              </a:defRPr>
            </a:lvl4pPr>
            <a:lvl5pPr marL="2057400" indent="-228600">
              <a:buClr>
                <a:srgbClr val="DB133C"/>
              </a:buClr>
              <a:buFont typeface="Arial" pitchFamily="34" charset="0"/>
              <a:buChar char="•"/>
              <a:defRPr sz="1800">
                <a:solidFill>
                  <a:srgbClr val="58585A"/>
                </a:solidFill>
              </a:defRPr>
            </a:lvl5pPr>
            <a:lvl6pPr>
              <a:defRPr sz="1800"/>
            </a:lvl6pPr>
            <a:lvl7pPr>
              <a:defRPr sz="1800"/>
            </a:lvl7pPr>
            <a:lvl8pPr>
              <a:defRPr sz="1800"/>
            </a:lvl8pPr>
            <a:lvl9pPr>
              <a:defRPr sz="18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pic>
        <p:nvPicPr>
          <p:cNvPr id="22" name="Picture 3" descr="C:\Users\PIOJA\Pictures\ncn\logotyp\poprawione\logo-poziom.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1520" y="6453336"/>
            <a:ext cx="3384376" cy="285509"/>
          </a:xfrm>
          <a:prstGeom prst="rect">
            <a:avLst/>
          </a:prstGeom>
          <a:noFill/>
          <a:extLst>
            <a:ext uri="{909E8E84-426E-40DD-AFC4-6F175D3DCCD1}">
              <a14:hiddenFill xmlns:a14="http://schemas.microsoft.com/office/drawing/2010/main">
                <a:solidFill>
                  <a:srgbClr val="FFFFFF"/>
                </a:solidFill>
              </a14:hiddenFill>
            </a:ext>
          </a:extLst>
        </p:spPr>
      </p:pic>
      <p:sp>
        <p:nvSpPr>
          <p:cNvPr id="9" name="Symbol zastępczy numeru slajdu 6"/>
          <p:cNvSpPr>
            <a:spLocks noGrp="1"/>
          </p:cNvSpPr>
          <p:nvPr>
            <p:ph type="sldNum" sz="quarter" idx="12"/>
          </p:nvPr>
        </p:nvSpPr>
        <p:spPr>
          <a:xfrm>
            <a:off x="8820473" y="6453336"/>
            <a:ext cx="323528" cy="294379"/>
          </a:xfrm>
          <a:prstGeom prst="rect">
            <a:avLst/>
          </a:prstGeom>
          <a:solidFill>
            <a:srgbClr val="DB133C"/>
          </a:solidFill>
        </p:spPr>
        <p:txBody>
          <a:bodyPr wrap="none" lIns="0" tIns="0" rIns="0" bIns="0" anchor="ctr"/>
          <a:lstStyle>
            <a:lvl1pPr algn="ctr">
              <a:defRPr sz="1100" b="0">
                <a:solidFill>
                  <a:schemeClr val="bg1"/>
                </a:solidFill>
                <a:latin typeface="Arial" pitchFamily="34" charset="0"/>
                <a:cs typeface="Arial" pitchFamily="34" charset="0"/>
              </a:defRPr>
            </a:lvl1pPr>
          </a:lstStyle>
          <a:p>
            <a:fld id="{930C7376-5BD8-4B18-A792-65A73A5F61B6}" type="slidenum">
              <a:rPr lang="pl-PL" smtClean="0">
                <a:solidFill>
                  <a:srgbClr val="FFFFFF"/>
                </a:solidFill>
              </a:rPr>
              <a:pPr/>
              <a:t>‹#›</a:t>
            </a:fld>
            <a:endParaRPr lang="pl-PL" dirty="0">
              <a:solidFill>
                <a:srgbClr val="FFFFFF"/>
              </a:solidFill>
            </a:endParaRPr>
          </a:p>
        </p:txBody>
      </p:sp>
      <p:sp>
        <p:nvSpPr>
          <p:cNvPr id="10" name="Symbol zastępczy stopki 7"/>
          <p:cNvSpPr>
            <a:spLocks noGrp="1"/>
          </p:cNvSpPr>
          <p:nvPr>
            <p:ph type="ftr" sz="quarter" idx="11"/>
          </p:nvPr>
        </p:nvSpPr>
        <p:spPr>
          <a:xfrm>
            <a:off x="5438403" y="6453336"/>
            <a:ext cx="3238053" cy="288032"/>
          </a:xfrm>
          <a:prstGeom prst="rect">
            <a:avLst/>
          </a:prstGeom>
        </p:spPr>
        <p:txBody>
          <a:bodyPr anchor="ctr"/>
          <a:lstStyle>
            <a:lvl1pPr algn="r">
              <a:defRPr sz="1100" b="1">
                <a:solidFill>
                  <a:srgbClr val="58585A"/>
                </a:solidFill>
                <a:latin typeface="Arial" pitchFamily="34" charset="0"/>
                <a:cs typeface="Arial" pitchFamily="34" charset="0"/>
              </a:defRPr>
            </a:lvl1pPr>
          </a:lstStyle>
          <a:p>
            <a:endParaRPr lang="pl-PL" dirty="0"/>
          </a:p>
        </p:txBody>
      </p:sp>
    </p:spTree>
    <p:extLst>
      <p:ext uri="{BB962C8B-B14F-4D97-AF65-F5344CB8AC3E}">
        <p14:creationId xmlns:p14="http://schemas.microsoft.com/office/powerpoint/2010/main" val="3777285048"/>
      </p:ext>
    </p:extLst>
  </p:cSld>
  <p:clrMapOvr>
    <a:masterClrMapping/>
  </p:clrMapOvr>
  <p:transition>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orównanie">
    <p:spTree>
      <p:nvGrpSpPr>
        <p:cNvPr id="1" name=""/>
        <p:cNvGrpSpPr/>
        <p:nvPr/>
      </p:nvGrpSpPr>
      <p:grpSpPr>
        <a:xfrm>
          <a:off x="0" y="0"/>
          <a:ext cx="0" cy="0"/>
          <a:chOff x="0" y="0"/>
          <a:chExt cx="0" cy="0"/>
        </a:xfrm>
      </p:grpSpPr>
      <p:sp>
        <p:nvSpPr>
          <p:cNvPr id="2" name="Tytuł 1"/>
          <p:cNvSpPr>
            <a:spLocks noGrp="1"/>
          </p:cNvSpPr>
          <p:nvPr>
            <p:ph type="title" hasCustomPrompt="1"/>
          </p:nvPr>
        </p:nvSpPr>
        <p:spPr>
          <a:xfrm>
            <a:off x="1115616" y="72000"/>
            <a:ext cx="7571184" cy="1124742"/>
          </a:xfrm>
          <a:prstGeom prst="rect">
            <a:avLst/>
          </a:prstGeom>
        </p:spPr>
        <p:txBody>
          <a:bodyPr anchor="b">
            <a:normAutofit/>
          </a:bodyPr>
          <a:lstStyle>
            <a:lvl1pPr>
              <a:defRPr sz="2800" b="1"/>
            </a:lvl1pPr>
          </a:lstStyle>
          <a:p>
            <a:r>
              <a:rPr lang="pl-PL" dirty="0"/>
              <a:t>Tytuł rozdziału</a:t>
            </a:r>
          </a:p>
        </p:txBody>
      </p:sp>
      <p:pic>
        <p:nvPicPr>
          <p:cNvPr id="8" name="Picture 2" descr="C:\Users\PIOJA\Pictures\ncn\logotyp\poprawion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1"/>
            <a:ext cx="1115615" cy="107829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3" descr="C:\Users\PIOJA\Pictures\ncn\logotyp\poprawione\logo-poziom.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1520" y="6453336"/>
            <a:ext cx="3384376" cy="285509"/>
          </a:xfrm>
          <a:prstGeom prst="rect">
            <a:avLst/>
          </a:prstGeom>
          <a:noFill/>
          <a:extLst>
            <a:ext uri="{909E8E84-426E-40DD-AFC4-6F175D3DCCD1}">
              <a14:hiddenFill xmlns:a14="http://schemas.microsoft.com/office/drawing/2010/main">
                <a:solidFill>
                  <a:srgbClr val="FFFFFF"/>
                </a:solidFill>
              </a14:hiddenFill>
            </a:ext>
          </a:extLst>
        </p:spPr>
      </p:pic>
      <p:sp>
        <p:nvSpPr>
          <p:cNvPr id="9" name="Symbol zastępczy numeru slajdu 6"/>
          <p:cNvSpPr>
            <a:spLocks noGrp="1"/>
          </p:cNvSpPr>
          <p:nvPr>
            <p:ph type="sldNum" sz="quarter" idx="12"/>
          </p:nvPr>
        </p:nvSpPr>
        <p:spPr>
          <a:xfrm>
            <a:off x="8820473" y="6453336"/>
            <a:ext cx="323528" cy="294379"/>
          </a:xfrm>
          <a:prstGeom prst="rect">
            <a:avLst/>
          </a:prstGeom>
          <a:solidFill>
            <a:srgbClr val="DB133C"/>
          </a:solidFill>
        </p:spPr>
        <p:txBody>
          <a:bodyPr wrap="none" lIns="0" tIns="0" rIns="0" bIns="0" anchor="ctr"/>
          <a:lstStyle>
            <a:lvl1pPr algn="ctr">
              <a:defRPr sz="1100" b="0">
                <a:solidFill>
                  <a:schemeClr val="bg1"/>
                </a:solidFill>
                <a:latin typeface="Arial" pitchFamily="34" charset="0"/>
                <a:cs typeface="Arial" pitchFamily="34" charset="0"/>
              </a:defRPr>
            </a:lvl1pPr>
          </a:lstStyle>
          <a:p>
            <a:fld id="{930C7376-5BD8-4B18-A792-65A73A5F61B6}" type="slidenum">
              <a:rPr lang="pl-PL" smtClean="0">
                <a:solidFill>
                  <a:srgbClr val="FFFFFF"/>
                </a:solidFill>
              </a:rPr>
              <a:pPr/>
              <a:t>‹#›</a:t>
            </a:fld>
            <a:endParaRPr lang="pl-PL" dirty="0">
              <a:solidFill>
                <a:srgbClr val="FFFFFF"/>
              </a:solidFill>
            </a:endParaRPr>
          </a:p>
        </p:txBody>
      </p:sp>
      <p:sp>
        <p:nvSpPr>
          <p:cNvPr id="10" name="Symbol zastępczy stopki 7"/>
          <p:cNvSpPr>
            <a:spLocks noGrp="1"/>
          </p:cNvSpPr>
          <p:nvPr>
            <p:ph type="ftr" sz="quarter" idx="11"/>
          </p:nvPr>
        </p:nvSpPr>
        <p:spPr>
          <a:xfrm>
            <a:off x="5438403" y="6453336"/>
            <a:ext cx="3238053" cy="288032"/>
          </a:xfrm>
          <a:prstGeom prst="rect">
            <a:avLst/>
          </a:prstGeom>
        </p:spPr>
        <p:txBody>
          <a:bodyPr anchor="ctr"/>
          <a:lstStyle>
            <a:lvl1pPr algn="r">
              <a:defRPr sz="1100" b="1">
                <a:solidFill>
                  <a:srgbClr val="58585A"/>
                </a:solidFill>
                <a:latin typeface="Arial" pitchFamily="34" charset="0"/>
                <a:cs typeface="Arial" pitchFamily="34" charset="0"/>
              </a:defRPr>
            </a:lvl1pPr>
          </a:lstStyle>
          <a:p>
            <a:endParaRPr lang="pl-PL" dirty="0"/>
          </a:p>
        </p:txBody>
      </p:sp>
      <p:sp>
        <p:nvSpPr>
          <p:cNvPr id="11" name="Symbol zastępczy zawartości 2"/>
          <p:cNvSpPr>
            <a:spLocks noGrp="1"/>
          </p:cNvSpPr>
          <p:nvPr>
            <p:ph sz="half" idx="14"/>
          </p:nvPr>
        </p:nvSpPr>
        <p:spPr>
          <a:xfrm>
            <a:off x="457200" y="1556792"/>
            <a:ext cx="4042792" cy="4464496"/>
          </a:xfrm>
          <a:prstGeom prst="rect">
            <a:avLst/>
          </a:prstGeom>
          <a:solidFill>
            <a:srgbClr val="FAFAFA"/>
          </a:solidFill>
          <a:ln>
            <a:solidFill>
              <a:srgbClr val="EDEDED"/>
            </a:solidFill>
          </a:ln>
        </p:spPr>
        <p:txBody>
          <a:bodyPr tIns="90000">
            <a:normAutofit/>
          </a:bodyPr>
          <a:lstStyle>
            <a:lvl1pPr marL="342900" indent="-342900">
              <a:buClr>
                <a:srgbClr val="DB133C"/>
              </a:buClr>
              <a:buFont typeface="Wingdings" pitchFamily="2" charset="2"/>
              <a:buChar char="§"/>
              <a:defRPr sz="2000">
                <a:solidFill>
                  <a:srgbClr val="58585A"/>
                </a:solidFill>
              </a:defRPr>
            </a:lvl1pPr>
            <a:lvl2pPr marL="742950" indent="-285750">
              <a:buClr>
                <a:srgbClr val="DB133C"/>
              </a:buClr>
              <a:buFont typeface="Wingdings" pitchFamily="2" charset="2"/>
              <a:buChar char="§"/>
              <a:defRPr sz="1800">
                <a:solidFill>
                  <a:srgbClr val="58585A"/>
                </a:solidFill>
              </a:defRPr>
            </a:lvl2pPr>
            <a:lvl3pPr marL="1143000" indent="-228600">
              <a:buClr>
                <a:srgbClr val="DB133C"/>
              </a:buClr>
              <a:buFont typeface="Wingdings" pitchFamily="2" charset="2"/>
              <a:buChar char="§"/>
              <a:defRPr sz="1600">
                <a:solidFill>
                  <a:srgbClr val="58585A"/>
                </a:solidFill>
              </a:defRPr>
            </a:lvl3pPr>
            <a:lvl4pPr marL="1600200" indent="-228600">
              <a:buClr>
                <a:srgbClr val="DB133C"/>
              </a:buClr>
              <a:buFont typeface="Arial" pitchFamily="34" charset="0"/>
              <a:buChar char="•"/>
              <a:defRPr sz="1400">
                <a:solidFill>
                  <a:srgbClr val="58585A"/>
                </a:solidFill>
              </a:defRPr>
            </a:lvl4pPr>
            <a:lvl5pPr marL="2057400" indent="-228600">
              <a:buClr>
                <a:srgbClr val="DB133C"/>
              </a:buClr>
              <a:buFont typeface="Arial" pitchFamily="34" charset="0"/>
              <a:buChar char="•"/>
              <a:defRPr sz="1400">
                <a:solidFill>
                  <a:srgbClr val="58585A"/>
                </a:solidFill>
              </a:defRPr>
            </a:lvl5pPr>
            <a:lvl6pPr>
              <a:defRPr sz="1800"/>
            </a:lvl6pPr>
            <a:lvl7pPr>
              <a:defRPr sz="1800"/>
            </a:lvl7pPr>
            <a:lvl8pPr>
              <a:defRPr sz="1800"/>
            </a:lvl8pPr>
            <a:lvl9pPr>
              <a:defRPr sz="18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2" name="Symbol zastępczy zawartości 2"/>
          <p:cNvSpPr>
            <a:spLocks noGrp="1"/>
          </p:cNvSpPr>
          <p:nvPr>
            <p:ph sz="half" idx="15"/>
          </p:nvPr>
        </p:nvSpPr>
        <p:spPr>
          <a:xfrm>
            <a:off x="4644008" y="1556792"/>
            <a:ext cx="4042792" cy="4464496"/>
          </a:xfrm>
          <a:prstGeom prst="rect">
            <a:avLst/>
          </a:prstGeom>
          <a:solidFill>
            <a:srgbClr val="FAFAFA"/>
          </a:solidFill>
          <a:ln>
            <a:solidFill>
              <a:srgbClr val="EDEDED"/>
            </a:solidFill>
          </a:ln>
        </p:spPr>
        <p:txBody>
          <a:bodyPr tIns="90000">
            <a:normAutofit/>
          </a:bodyPr>
          <a:lstStyle>
            <a:lvl1pPr marL="342900" indent="-342900">
              <a:buClr>
                <a:srgbClr val="DB133C"/>
              </a:buClr>
              <a:buFont typeface="Wingdings" pitchFamily="2" charset="2"/>
              <a:buChar char="§"/>
              <a:defRPr sz="2000">
                <a:solidFill>
                  <a:srgbClr val="58585A"/>
                </a:solidFill>
              </a:defRPr>
            </a:lvl1pPr>
            <a:lvl2pPr marL="742950" indent="-285750">
              <a:buClr>
                <a:srgbClr val="DB133C"/>
              </a:buClr>
              <a:buFont typeface="Wingdings" pitchFamily="2" charset="2"/>
              <a:buChar char="§"/>
              <a:defRPr sz="1800">
                <a:solidFill>
                  <a:srgbClr val="58585A"/>
                </a:solidFill>
              </a:defRPr>
            </a:lvl2pPr>
            <a:lvl3pPr marL="1143000" indent="-228600">
              <a:buClr>
                <a:srgbClr val="DB133C"/>
              </a:buClr>
              <a:buFont typeface="Wingdings" pitchFamily="2" charset="2"/>
              <a:buChar char="§"/>
              <a:defRPr sz="1600">
                <a:solidFill>
                  <a:srgbClr val="58585A"/>
                </a:solidFill>
              </a:defRPr>
            </a:lvl3pPr>
            <a:lvl4pPr marL="1600200" indent="-228600">
              <a:buClr>
                <a:srgbClr val="DB133C"/>
              </a:buClr>
              <a:buFont typeface="Arial" pitchFamily="34" charset="0"/>
              <a:buChar char="•"/>
              <a:defRPr sz="1400">
                <a:solidFill>
                  <a:srgbClr val="58585A"/>
                </a:solidFill>
              </a:defRPr>
            </a:lvl4pPr>
            <a:lvl5pPr marL="2057400" indent="-228600">
              <a:buClr>
                <a:srgbClr val="DB133C"/>
              </a:buClr>
              <a:buFont typeface="Arial" pitchFamily="34" charset="0"/>
              <a:buChar char="•"/>
              <a:defRPr sz="1400">
                <a:solidFill>
                  <a:srgbClr val="58585A"/>
                </a:solidFill>
              </a:defRPr>
            </a:lvl5pPr>
            <a:lvl6pPr>
              <a:defRPr sz="1800"/>
            </a:lvl6pPr>
            <a:lvl7pPr>
              <a:defRPr sz="1800"/>
            </a:lvl7pPr>
            <a:lvl8pPr>
              <a:defRPr sz="1800"/>
            </a:lvl8pPr>
            <a:lvl9pPr>
              <a:defRPr sz="18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Tree>
    <p:extLst>
      <p:ext uri="{BB962C8B-B14F-4D97-AF65-F5344CB8AC3E}">
        <p14:creationId xmlns:p14="http://schemas.microsoft.com/office/powerpoint/2010/main" val="3369673800"/>
      </p:ext>
    </p:extLst>
  </p:cSld>
  <p:clrMapOvr>
    <a:masterClrMapping/>
  </p:clrMapOvr>
  <p:transition>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braz z podpisem">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1115616" y="1402432"/>
            <a:ext cx="6912768" cy="4114800"/>
          </a:xfrm>
          <a:prstGeom prst="rect">
            <a:avLst/>
          </a:prstGeom>
        </p:spPr>
        <p:txBody>
          <a:bodyPr/>
          <a:lstStyle>
            <a:lvl1pPr marL="0" indent="0" algn="ctr">
              <a:buNone/>
              <a:defRPr sz="3200">
                <a:solidFill>
                  <a:srgbClr val="58585A"/>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dirty="0"/>
              <a:t>Kliknij ikonę, aby dodać obraz</a:t>
            </a:r>
          </a:p>
        </p:txBody>
      </p:sp>
      <p:sp>
        <p:nvSpPr>
          <p:cNvPr id="4" name="Symbol zastępczy tekstu 3"/>
          <p:cNvSpPr>
            <a:spLocks noGrp="1"/>
          </p:cNvSpPr>
          <p:nvPr>
            <p:ph type="body" sz="half" idx="2" hasCustomPrompt="1"/>
          </p:nvPr>
        </p:nvSpPr>
        <p:spPr>
          <a:xfrm>
            <a:off x="1792288" y="5517232"/>
            <a:ext cx="5486400" cy="654968"/>
          </a:xfrm>
          <a:prstGeom prst="rect">
            <a:avLst/>
          </a:prstGeom>
        </p:spPr>
        <p:txBody>
          <a:bodyPr/>
          <a:lstStyle>
            <a:lvl1pPr marL="0" indent="0" algn="ctr">
              <a:buNone/>
              <a:defRPr sz="1400" baseline="0">
                <a:solidFill>
                  <a:srgbClr val="58585A"/>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dirty="0"/>
              <a:t>Opis</a:t>
            </a:r>
          </a:p>
        </p:txBody>
      </p:sp>
      <p:sp>
        <p:nvSpPr>
          <p:cNvPr id="8" name="Tytuł 1"/>
          <p:cNvSpPr>
            <a:spLocks noGrp="1"/>
          </p:cNvSpPr>
          <p:nvPr>
            <p:ph type="title" hasCustomPrompt="1"/>
          </p:nvPr>
        </p:nvSpPr>
        <p:spPr>
          <a:xfrm>
            <a:off x="1115616" y="72000"/>
            <a:ext cx="7571184" cy="1124742"/>
          </a:xfrm>
          <a:prstGeom prst="rect">
            <a:avLst/>
          </a:prstGeom>
        </p:spPr>
        <p:txBody>
          <a:bodyPr anchor="b">
            <a:normAutofit/>
          </a:bodyPr>
          <a:lstStyle>
            <a:lvl1pPr>
              <a:defRPr sz="2800" b="1"/>
            </a:lvl1pPr>
          </a:lstStyle>
          <a:p>
            <a:r>
              <a:rPr lang="pl-PL" dirty="0"/>
              <a:t>Tytuł rozdziału</a:t>
            </a:r>
          </a:p>
        </p:txBody>
      </p:sp>
      <p:pic>
        <p:nvPicPr>
          <p:cNvPr id="9" name="Picture 2" descr="C:\Users\PIOJA\Pictures\ncn\logotyp\poprawion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1"/>
            <a:ext cx="1115615" cy="107829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C:\Users\PIOJA\Pictures\ncn\logotyp\poprawione\logo-poziom.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1520" y="6453336"/>
            <a:ext cx="3384376" cy="285509"/>
          </a:xfrm>
          <a:prstGeom prst="rect">
            <a:avLst/>
          </a:prstGeom>
          <a:noFill/>
          <a:extLst>
            <a:ext uri="{909E8E84-426E-40DD-AFC4-6F175D3DCCD1}">
              <a14:hiddenFill xmlns:a14="http://schemas.microsoft.com/office/drawing/2010/main">
                <a:solidFill>
                  <a:srgbClr val="FFFFFF"/>
                </a:solidFill>
              </a14:hiddenFill>
            </a:ext>
          </a:extLst>
        </p:spPr>
      </p:pic>
      <p:sp>
        <p:nvSpPr>
          <p:cNvPr id="13" name="Symbol zastępczy numeru slajdu 6"/>
          <p:cNvSpPr>
            <a:spLocks noGrp="1"/>
          </p:cNvSpPr>
          <p:nvPr>
            <p:ph type="sldNum" sz="quarter" idx="12"/>
          </p:nvPr>
        </p:nvSpPr>
        <p:spPr>
          <a:xfrm>
            <a:off x="8820473" y="6453336"/>
            <a:ext cx="323528" cy="294379"/>
          </a:xfrm>
          <a:prstGeom prst="rect">
            <a:avLst/>
          </a:prstGeom>
          <a:solidFill>
            <a:srgbClr val="DB133C"/>
          </a:solidFill>
        </p:spPr>
        <p:txBody>
          <a:bodyPr wrap="none" lIns="0" tIns="0" rIns="0" bIns="0" anchor="ctr"/>
          <a:lstStyle>
            <a:lvl1pPr algn="ctr">
              <a:defRPr sz="1100" b="0">
                <a:solidFill>
                  <a:schemeClr val="bg1"/>
                </a:solidFill>
                <a:latin typeface="Arial" pitchFamily="34" charset="0"/>
                <a:cs typeface="Arial" pitchFamily="34" charset="0"/>
              </a:defRPr>
            </a:lvl1pPr>
          </a:lstStyle>
          <a:p>
            <a:fld id="{930C7376-5BD8-4B18-A792-65A73A5F61B6}" type="slidenum">
              <a:rPr lang="pl-PL" smtClean="0">
                <a:solidFill>
                  <a:srgbClr val="FFFFFF"/>
                </a:solidFill>
              </a:rPr>
              <a:pPr/>
              <a:t>‹#›</a:t>
            </a:fld>
            <a:endParaRPr lang="pl-PL" dirty="0">
              <a:solidFill>
                <a:srgbClr val="FFFFFF"/>
              </a:solidFill>
            </a:endParaRPr>
          </a:p>
        </p:txBody>
      </p:sp>
      <p:sp>
        <p:nvSpPr>
          <p:cNvPr id="14" name="Symbol zastępczy stopki 7"/>
          <p:cNvSpPr>
            <a:spLocks noGrp="1"/>
          </p:cNvSpPr>
          <p:nvPr>
            <p:ph type="ftr" sz="quarter" idx="11"/>
          </p:nvPr>
        </p:nvSpPr>
        <p:spPr>
          <a:xfrm>
            <a:off x="5438403" y="6453336"/>
            <a:ext cx="3238053" cy="288032"/>
          </a:xfrm>
          <a:prstGeom prst="rect">
            <a:avLst/>
          </a:prstGeom>
        </p:spPr>
        <p:txBody>
          <a:bodyPr anchor="ctr"/>
          <a:lstStyle>
            <a:lvl1pPr algn="r">
              <a:defRPr sz="1100" b="1">
                <a:solidFill>
                  <a:srgbClr val="58585A"/>
                </a:solidFill>
                <a:latin typeface="Arial" pitchFamily="34" charset="0"/>
                <a:cs typeface="Arial" pitchFamily="34" charset="0"/>
              </a:defRPr>
            </a:lvl1pPr>
          </a:lstStyle>
          <a:p>
            <a:endParaRPr lang="pl-PL" dirty="0"/>
          </a:p>
        </p:txBody>
      </p:sp>
    </p:spTree>
    <p:extLst>
      <p:ext uri="{BB962C8B-B14F-4D97-AF65-F5344CB8AC3E}">
        <p14:creationId xmlns:p14="http://schemas.microsoft.com/office/powerpoint/2010/main" val="3800876572"/>
      </p:ext>
    </p:extLst>
  </p:cSld>
  <p:clrMapOvr>
    <a:masterClrMapping/>
  </p:clrMapOvr>
  <p:transition>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statni slajd">
    <p:spTree>
      <p:nvGrpSpPr>
        <p:cNvPr id="1" name=""/>
        <p:cNvGrpSpPr/>
        <p:nvPr/>
      </p:nvGrpSpPr>
      <p:grpSpPr>
        <a:xfrm>
          <a:off x="0" y="0"/>
          <a:ext cx="0" cy="0"/>
          <a:chOff x="0" y="0"/>
          <a:chExt cx="0" cy="0"/>
        </a:xfrm>
      </p:grpSpPr>
      <p:pic>
        <p:nvPicPr>
          <p:cNvPr id="1026" name="Picture 2" descr="C:\Users\PIOJA\Pictures\ncn\logotyp\poprawion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2562225" cy="247650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IOJA\Pictures\ncn\logotyp\poprawione\logo-poziom.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1520" y="6184275"/>
            <a:ext cx="4896544" cy="413077"/>
          </a:xfrm>
          <a:prstGeom prst="rect">
            <a:avLst/>
          </a:prstGeom>
          <a:noFill/>
          <a:extLst>
            <a:ext uri="{909E8E84-426E-40DD-AFC4-6F175D3DCCD1}">
              <a14:hiddenFill xmlns:a14="http://schemas.microsoft.com/office/drawing/2010/main">
                <a:solidFill>
                  <a:srgbClr val="FFFFFF"/>
                </a:solidFill>
              </a14:hiddenFill>
            </a:ext>
          </a:extLst>
        </p:spPr>
      </p:pic>
      <p:sp>
        <p:nvSpPr>
          <p:cNvPr id="5" name="Tytuł 1"/>
          <p:cNvSpPr>
            <a:spLocks noGrp="1"/>
          </p:cNvSpPr>
          <p:nvPr>
            <p:ph type="ctrTitle"/>
          </p:nvPr>
        </p:nvSpPr>
        <p:spPr>
          <a:xfrm>
            <a:off x="755576" y="2764533"/>
            <a:ext cx="7702624" cy="2536675"/>
          </a:xfrm>
          <a:prstGeom prst="rect">
            <a:avLst/>
          </a:prstGeom>
        </p:spPr>
        <p:txBody>
          <a:bodyPr anchor="ctr">
            <a:normAutofit/>
          </a:bodyPr>
          <a:lstStyle>
            <a:lvl1pPr algn="l">
              <a:defRPr sz="3600" b="1" baseline="0">
                <a:solidFill>
                  <a:srgbClr val="DB133C"/>
                </a:solidFill>
                <a:latin typeface="Arial" pitchFamily="34" charset="0"/>
                <a:cs typeface="Arial" pitchFamily="34" charset="0"/>
              </a:defRPr>
            </a:lvl1pPr>
          </a:lstStyle>
          <a:p>
            <a:endParaRPr lang="pl-PL" dirty="0"/>
          </a:p>
        </p:txBody>
      </p:sp>
    </p:spTree>
    <p:extLst>
      <p:ext uri="{BB962C8B-B14F-4D97-AF65-F5344CB8AC3E}">
        <p14:creationId xmlns:p14="http://schemas.microsoft.com/office/powerpoint/2010/main" val="1764764605"/>
      </p:ext>
    </p:extLst>
  </p:cSld>
  <p:clrMapOvr>
    <a:masterClrMapping/>
  </p:clrMapOvr>
  <p:transition>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022419EE-3CC4-41DA-9638-A9158AB3C8DF}" type="datetimeFigureOut">
              <a:rPr lang="pl-PL" smtClean="0">
                <a:solidFill>
                  <a:prstClr val="black">
                    <a:tint val="75000"/>
                  </a:prstClr>
                </a:solidFill>
              </a:rPr>
              <a:pPr/>
              <a:t>25.05.2017</a:t>
            </a:fld>
            <a:endParaRPr lang="pl-PL" dirty="0">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dirty="0">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76D5302-AFEF-4B21-A2E1-F8A17E51880C}" type="slidenum">
              <a:rPr lang="pl-PL" smtClean="0">
                <a:solidFill>
                  <a:prstClr val="black">
                    <a:tint val="75000"/>
                  </a:prstClr>
                </a:solidFill>
              </a:rPr>
              <a:pPr/>
              <a:t>‹#›</a:t>
            </a:fld>
            <a:endParaRPr lang="pl-PL" dirty="0">
              <a:solidFill>
                <a:prstClr val="black">
                  <a:tint val="75000"/>
                </a:prstClr>
              </a:solidFill>
            </a:endParaRPr>
          </a:p>
        </p:txBody>
      </p:sp>
    </p:spTree>
    <p:extLst>
      <p:ext uri="{BB962C8B-B14F-4D97-AF65-F5344CB8AC3E}">
        <p14:creationId xmlns:p14="http://schemas.microsoft.com/office/powerpoint/2010/main" val="3818321287"/>
      </p:ext>
    </p:extLst>
  </p:cSld>
  <p:clrMapOvr>
    <a:masterClrMapping/>
  </p:clrMapOvr>
  <p:transition>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022419EE-3CC4-41DA-9638-A9158AB3C8DF}" type="datetimeFigureOut">
              <a:rPr lang="pl-PL" smtClean="0">
                <a:solidFill>
                  <a:prstClr val="black">
                    <a:tint val="75000"/>
                  </a:prstClr>
                </a:solidFill>
              </a:rPr>
              <a:pPr/>
              <a:t>25.05.2017</a:t>
            </a:fld>
            <a:endParaRPr lang="pl-PL" dirty="0">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dirty="0">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76D5302-AFEF-4B21-A2E1-F8A17E51880C}" type="slidenum">
              <a:rPr lang="pl-PL" smtClean="0">
                <a:solidFill>
                  <a:prstClr val="black">
                    <a:tint val="75000"/>
                  </a:prstClr>
                </a:solidFill>
              </a:rPr>
              <a:pPr/>
              <a:t>‹#›</a:t>
            </a:fld>
            <a:endParaRPr lang="pl-PL" dirty="0">
              <a:solidFill>
                <a:prstClr val="black">
                  <a:tint val="75000"/>
                </a:prstClr>
              </a:solidFill>
            </a:endParaRPr>
          </a:p>
        </p:txBody>
      </p:sp>
    </p:spTree>
    <p:extLst>
      <p:ext uri="{BB962C8B-B14F-4D97-AF65-F5344CB8AC3E}">
        <p14:creationId xmlns:p14="http://schemas.microsoft.com/office/powerpoint/2010/main" val="342322903"/>
      </p:ext>
    </p:extLst>
  </p:cSld>
  <p:clrMapOvr>
    <a:masterClrMapping/>
  </p:clrMapOvr>
  <p:transition>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022419EE-3CC4-41DA-9638-A9158AB3C8DF}" type="datetimeFigureOut">
              <a:rPr lang="pl-PL" smtClean="0">
                <a:solidFill>
                  <a:prstClr val="black">
                    <a:tint val="75000"/>
                  </a:prstClr>
                </a:solidFill>
              </a:rPr>
              <a:pPr/>
              <a:t>25.05.2017</a:t>
            </a:fld>
            <a:endParaRPr lang="pl-PL" dirty="0">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dirty="0">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76D5302-AFEF-4B21-A2E1-F8A17E51880C}" type="slidenum">
              <a:rPr lang="pl-PL" smtClean="0">
                <a:solidFill>
                  <a:prstClr val="black">
                    <a:tint val="75000"/>
                  </a:prstClr>
                </a:solidFill>
              </a:rPr>
              <a:pPr/>
              <a:t>‹#›</a:t>
            </a:fld>
            <a:endParaRPr lang="pl-PL" dirty="0">
              <a:solidFill>
                <a:prstClr val="black">
                  <a:tint val="75000"/>
                </a:prstClr>
              </a:solidFill>
            </a:endParaRPr>
          </a:p>
        </p:txBody>
      </p:sp>
    </p:spTree>
    <p:extLst>
      <p:ext uri="{BB962C8B-B14F-4D97-AF65-F5344CB8AC3E}">
        <p14:creationId xmlns:p14="http://schemas.microsoft.com/office/powerpoint/2010/main" val="627608996"/>
      </p:ext>
    </p:extLst>
  </p:cSld>
  <p:clrMapOvr>
    <a:masterClrMapping/>
  </p:clrMapOvr>
  <p:transition>
    <p:pull/>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701770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p:pull/>
  </p:transition>
  <p:hf hdr="0" ftr="0" dt="0"/>
  <p:txStyles>
    <p:titleStyle>
      <a:lvl1pPr algn="l" defTabSz="914400" rtl="0" eaLnBrk="1" latinLnBrk="0" hangingPunct="1">
        <a:spcBef>
          <a:spcPct val="0"/>
        </a:spcBef>
        <a:buNone/>
        <a:defRPr sz="4400" kern="1200">
          <a:solidFill>
            <a:srgbClr val="DB133C"/>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rgbClr val="58585A"/>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58585A"/>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rgbClr val="58585A"/>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rgbClr val="58585A"/>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rgbClr val="58585A"/>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2419EE-3CC4-41DA-9638-A9158AB3C8DF}" type="datetimeFigureOut">
              <a:rPr lang="pl-PL" smtClean="0">
                <a:solidFill>
                  <a:prstClr val="black">
                    <a:tint val="75000"/>
                  </a:prstClr>
                </a:solidFill>
              </a:rPr>
              <a:pPr/>
              <a:t>25.05.2017</a:t>
            </a:fld>
            <a:endParaRPr lang="pl-PL" dirty="0">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6D5302-AFEF-4B21-A2E1-F8A17E51880C}" type="slidenum">
              <a:rPr lang="pl-PL" smtClean="0">
                <a:solidFill>
                  <a:prstClr val="black">
                    <a:tint val="75000"/>
                  </a:prstClr>
                </a:solidFill>
              </a:rPr>
              <a:pPr/>
              <a:t>‹#›</a:t>
            </a:fld>
            <a:endParaRPr lang="pl-PL" dirty="0">
              <a:solidFill>
                <a:prstClr val="black">
                  <a:tint val="75000"/>
                </a:prstClr>
              </a:solidFill>
            </a:endParaRPr>
          </a:p>
        </p:txBody>
      </p:sp>
    </p:spTree>
    <p:extLst>
      <p:ext uri="{BB962C8B-B14F-4D97-AF65-F5344CB8AC3E}">
        <p14:creationId xmlns:p14="http://schemas.microsoft.com/office/powerpoint/2010/main" val="167871894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ransition>
    <p:pull/>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hyperlink" Target="https://www.ncn.gov.pl/userfiles/file/konkursy_ogloszone_2015-09-15/opus10-zal7.pdf" TargetMode="External"/><Relationship Id="rId3" Type="http://schemas.openxmlformats.org/officeDocument/2006/relationships/hyperlink" Target="https://www.ncn.gov.pl/userfiles/file/konkursy_ogloszone_2015-09-15/opus10-zal-2.pdf" TargetMode="External"/><Relationship Id="rId7" Type="http://schemas.openxmlformats.org/officeDocument/2006/relationships/hyperlink" Target="https://www.ncn.gov.pl/userfiles/file/konkursy_ogloszone_2015-09-15/opus10-zal6.pdf" TargetMode="External"/><Relationship Id="rId2" Type="http://schemas.openxmlformats.org/officeDocument/2006/relationships/hyperlink" Target="https://www.ncn.gov.pl/userfiles/file/konkursy_ogloszone_2015-09-15/opus10-zal-1.pdf" TargetMode="External"/><Relationship Id="rId1" Type="http://schemas.openxmlformats.org/officeDocument/2006/relationships/slideLayout" Target="../slideLayouts/slideLayout3.xml"/><Relationship Id="rId6" Type="http://schemas.openxmlformats.org/officeDocument/2006/relationships/hyperlink" Target="https://www.ncn.gov.pl/userfiles/file/konkursy_ogloszone_2015-09-15/opus10-zal5.pdf" TargetMode="External"/><Relationship Id="rId5" Type="http://schemas.openxmlformats.org/officeDocument/2006/relationships/hyperlink" Target="https://www.ncn.gov.pl/userfiles/file/konkursy_ogloszone_2015-09-15/opus10-zal4.pdf" TargetMode="External"/><Relationship Id="rId4" Type="http://schemas.openxmlformats.org/officeDocument/2006/relationships/hyperlink" Target="https://www.ncn.gov.pl/userfiles/file/konkursy_ogloszone_2015-09-15/opus10-zal3.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p:cNvSpPr txBox="1">
            <a:spLocks/>
          </p:cNvSpPr>
          <p:nvPr/>
        </p:nvSpPr>
        <p:spPr>
          <a:xfrm>
            <a:off x="323528" y="3327961"/>
            <a:ext cx="8568952" cy="276533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50000"/>
              </a:lnSpc>
              <a:spcBef>
                <a:spcPts val="0"/>
              </a:spcBef>
            </a:pPr>
            <a:r>
              <a:rPr lang="pl-PL" sz="2800" b="1" dirty="0">
                <a:solidFill>
                  <a:srgbClr val="58585A"/>
                </a:solidFill>
                <a:latin typeface="Arial" pitchFamily="34" charset="0"/>
                <a:cs typeface="Arial" pitchFamily="34" charset="0"/>
              </a:rPr>
              <a:t>Lublin</a:t>
            </a:r>
          </a:p>
          <a:p>
            <a:pPr>
              <a:lnSpc>
                <a:spcPct val="150000"/>
              </a:lnSpc>
              <a:spcBef>
                <a:spcPts val="0"/>
              </a:spcBef>
            </a:pPr>
            <a:r>
              <a:rPr lang="pl-PL" sz="2800" b="1">
                <a:solidFill>
                  <a:srgbClr val="58585A"/>
                </a:solidFill>
                <a:latin typeface="Arial" pitchFamily="34" charset="0"/>
                <a:cs typeface="Arial" pitchFamily="34" charset="0"/>
              </a:rPr>
              <a:t>22 maja </a:t>
            </a:r>
            <a:r>
              <a:rPr lang="pl-PL" sz="2800" b="1" dirty="0">
                <a:solidFill>
                  <a:srgbClr val="58585A"/>
                </a:solidFill>
                <a:latin typeface="Arial" pitchFamily="34" charset="0"/>
                <a:cs typeface="Arial" pitchFamily="34" charset="0"/>
              </a:rPr>
              <a:t>2017 r.</a:t>
            </a:r>
            <a:endParaRPr lang="en-GB" sz="2400" b="1" dirty="0">
              <a:solidFill>
                <a:srgbClr val="58585A"/>
              </a:solidFill>
              <a:latin typeface="Arial" pitchFamily="34" charset="0"/>
              <a:cs typeface="Arial" pitchFamily="34" charset="0"/>
            </a:endParaRPr>
          </a:p>
        </p:txBody>
      </p:sp>
      <p:pic>
        <p:nvPicPr>
          <p:cNvPr id="8" name="Picture 4" descr="http://www.ncn.gov.pl/drupal/sites/all/themes/ncn-nowa/img/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4455" y="6093296"/>
            <a:ext cx="6899440" cy="576289"/>
          </a:xfrm>
          <a:prstGeom prst="rect">
            <a:avLst/>
          </a:prstGeom>
          <a:noFill/>
          <a:extLst>
            <a:ext uri="{909E8E84-426E-40DD-AFC4-6F175D3DCCD1}">
              <a14:hiddenFill xmlns:a14="http://schemas.microsoft.com/office/drawing/2010/main">
                <a:solidFill>
                  <a:srgbClr val="FFFFFF"/>
                </a:solidFill>
              </a14:hiddenFill>
            </a:ext>
          </a:extLst>
        </p:spPr>
      </p:pic>
      <p:sp>
        <p:nvSpPr>
          <p:cNvPr id="5" name="pole tekstowe 4"/>
          <p:cNvSpPr txBox="1"/>
          <p:nvPr/>
        </p:nvSpPr>
        <p:spPr>
          <a:xfrm>
            <a:off x="2771800" y="188640"/>
            <a:ext cx="5904656" cy="3139321"/>
          </a:xfrm>
          <a:prstGeom prst="rect">
            <a:avLst/>
          </a:prstGeom>
          <a:noFill/>
        </p:spPr>
        <p:txBody>
          <a:bodyPr wrap="square" rtlCol="0">
            <a:spAutoFit/>
          </a:bodyPr>
          <a:lstStyle/>
          <a:p>
            <a:r>
              <a:rPr lang="pl-PL" sz="6600" b="1" dirty="0">
                <a:solidFill>
                  <a:srgbClr val="DB133C"/>
                </a:solidFill>
                <a:effectLst>
                  <a:outerShdw blurRad="38100" dist="38100" dir="2700000" algn="tl">
                    <a:srgbClr val="000000">
                      <a:alpha val="43137"/>
                    </a:srgbClr>
                  </a:outerShdw>
                </a:effectLst>
              </a:rPr>
              <a:t>Narodowe Centrum Nauki</a:t>
            </a:r>
          </a:p>
        </p:txBody>
      </p:sp>
    </p:spTree>
    <p:extLst>
      <p:ext uri="{BB962C8B-B14F-4D97-AF65-F5344CB8AC3E}">
        <p14:creationId xmlns:p14="http://schemas.microsoft.com/office/powerpoint/2010/main" val="25057179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lstStyle/>
          <a:p>
            <a:fld id="{930C7376-5BD8-4B18-A792-65A73A5F61B6}" type="slidenum">
              <a:rPr lang="pl-PL" smtClean="0"/>
              <a:pPr/>
              <a:t>10</a:t>
            </a:fld>
            <a:endParaRPr lang="pl-PL" dirty="0"/>
          </a:p>
        </p:txBody>
      </p:sp>
      <p:grpSp>
        <p:nvGrpSpPr>
          <p:cNvPr id="2" name="Grupa 5"/>
          <p:cNvGrpSpPr/>
          <p:nvPr/>
        </p:nvGrpSpPr>
        <p:grpSpPr>
          <a:xfrm>
            <a:off x="-8708" y="1458495"/>
            <a:ext cx="9165456" cy="45719"/>
            <a:chOff x="-76076" y="1412776"/>
            <a:chExt cx="9241532" cy="45719"/>
          </a:xfrm>
          <a:effectLst>
            <a:outerShdw blurRad="50800" dist="38100" dir="2700000" algn="tl" rotWithShape="0">
              <a:prstClr val="black">
                <a:alpha val="40000"/>
              </a:prstClr>
            </a:outerShdw>
          </a:effectLst>
        </p:grpSpPr>
        <p:sp>
          <p:nvSpPr>
            <p:cNvPr id="7" name="Prostokąt 6"/>
            <p:cNvSpPr/>
            <p:nvPr/>
          </p:nvSpPr>
          <p:spPr>
            <a:xfrm>
              <a:off x="1796132" y="1412776"/>
              <a:ext cx="1876276" cy="45719"/>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FF0000"/>
                </a:solidFill>
              </a:endParaRPr>
            </a:p>
          </p:txBody>
        </p:sp>
        <p:sp>
          <p:nvSpPr>
            <p:cNvPr id="8" name="Prostokąt 7"/>
            <p:cNvSpPr/>
            <p:nvPr/>
          </p:nvSpPr>
          <p:spPr>
            <a:xfrm>
              <a:off x="3672408" y="1412776"/>
              <a:ext cx="1872208" cy="45719"/>
            </a:xfrm>
            <a:prstGeom prst="rect">
              <a:avLst/>
            </a:prstGeom>
            <a:solidFill>
              <a:srgbClr val="92D050"/>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l-PL" dirty="0"/>
            </a:p>
          </p:txBody>
        </p:sp>
        <p:sp>
          <p:nvSpPr>
            <p:cNvPr id="9" name="Prostokąt 8"/>
            <p:cNvSpPr/>
            <p:nvPr/>
          </p:nvSpPr>
          <p:spPr>
            <a:xfrm>
              <a:off x="5543996" y="1412776"/>
              <a:ext cx="1872208" cy="45719"/>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 name="Prostokąt 9"/>
            <p:cNvSpPr/>
            <p:nvPr/>
          </p:nvSpPr>
          <p:spPr>
            <a:xfrm>
              <a:off x="-76076" y="1412776"/>
              <a:ext cx="1872208" cy="45719"/>
            </a:xfrm>
            <a:prstGeom prst="rect">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accent4">
                    <a:lumMod val="60000"/>
                    <a:lumOff val="40000"/>
                  </a:schemeClr>
                </a:solidFill>
              </a:endParaRPr>
            </a:p>
          </p:txBody>
        </p:sp>
        <p:sp>
          <p:nvSpPr>
            <p:cNvPr id="11" name="Prostokąt 10"/>
            <p:cNvSpPr/>
            <p:nvPr/>
          </p:nvSpPr>
          <p:spPr>
            <a:xfrm>
              <a:off x="7416204" y="1412776"/>
              <a:ext cx="1749252" cy="45719"/>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pSp>
      <p:pic>
        <p:nvPicPr>
          <p:cNvPr id="13" name="Picture 4" descr="http://www.ncn.gov.pl/drupal/sites/all/themes/ncn-nowa/img/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6458240"/>
            <a:ext cx="3960439" cy="330803"/>
          </a:xfrm>
          <a:prstGeom prst="rect">
            <a:avLst/>
          </a:prstGeom>
          <a:noFill/>
          <a:extLst>
            <a:ext uri="{909E8E84-426E-40DD-AFC4-6F175D3DCCD1}">
              <a14:hiddenFill xmlns:a14="http://schemas.microsoft.com/office/drawing/2010/main">
                <a:solidFill>
                  <a:srgbClr val="FFFFFF"/>
                </a:solidFill>
              </a14:hiddenFill>
            </a:ext>
          </a:extLst>
        </p:spPr>
      </p:pic>
      <p:sp>
        <p:nvSpPr>
          <p:cNvPr id="15" name="Tytuł 1"/>
          <p:cNvSpPr>
            <a:spLocks noGrp="1"/>
          </p:cNvSpPr>
          <p:nvPr>
            <p:ph type="title"/>
          </p:nvPr>
        </p:nvSpPr>
        <p:spPr>
          <a:xfrm>
            <a:off x="1115616" y="620698"/>
            <a:ext cx="7643192" cy="576054"/>
          </a:xfrm>
        </p:spPr>
        <p:txBody>
          <a:bodyPr>
            <a:noAutofit/>
          </a:bodyPr>
          <a:lstStyle/>
          <a:p>
            <a:pPr algn="l"/>
            <a:r>
              <a:rPr lang="pl-PL" sz="3600" dirty="0">
                <a:solidFill>
                  <a:srgbClr val="58585A"/>
                </a:solidFill>
                <a:latin typeface="+mn-lt"/>
                <a:cs typeface="Arial" pitchFamily="34" charset="0"/>
              </a:rPr>
              <a:t>Harmonogram konkursów NCN</a:t>
            </a:r>
            <a:endParaRPr lang="en-GB" sz="3600" dirty="0">
              <a:solidFill>
                <a:srgbClr val="58585A"/>
              </a:solidFill>
              <a:latin typeface="+mn-lt"/>
              <a:cs typeface="Arial" pitchFamily="34" charset="0"/>
            </a:endParaRPr>
          </a:p>
        </p:txBody>
      </p:sp>
      <p:graphicFrame>
        <p:nvGraphicFramePr>
          <p:cNvPr id="12" name="Tabela 1"/>
          <p:cNvGraphicFramePr>
            <a:graphicFrameLocks noGrp="1"/>
          </p:cNvGraphicFramePr>
          <p:nvPr>
            <p:extLst>
              <p:ext uri="{D42A27DB-BD31-4B8C-83A1-F6EECF244321}">
                <p14:modId xmlns:p14="http://schemas.microsoft.com/office/powerpoint/2010/main" val="1239211524"/>
              </p:ext>
            </p:extLst>
          </p:nvPr>
        </p:nvGraphicFramePr>
        <p:xfrm>
          <a:off x="1619672" y="1628800"/>
          <a:ext cx="5086622" cy="5074920"/>
        </p:xfrm>
        <a:graphic>
          <a:graphicData uri="http://schemas.openxmlformats.org/drawingml/2006/table">
            <a:tbl>
              <a:tblPr firstRow="1" bandRow="1">
                <a:tableStyleId>{5C22544A-7EE6-4342-B048-85BDC9FD1C3A}</a:tableStyleId>
              </a:tblPr>
              <a:tblGrid>
                <a:gridCol w="527751">
                  <a:extLst>
                    <a:ext uri="{9D8B030D-6E8A-4147-A177-3AD203B41FA5}">
                      <a16:colId xmlns="" xmlns:a16="http://schemas.microsoft.com/office/drawing/2014/main" val="20000"/>
                    </a:ext>
                  </a:extLst>
                </a:gridCol>
                <a:gridCol w="2326623">
                  <a:extLst>
                    <a:ext uri="{9D8B030D-6E8A-4147-A177-3AD203B41FA5}">
                      <a16:colId xmlns="" xmlns:a16="http://schemas.microsoft.com/office/drawing/2014/main" val="20001"/>
                    </a:ext>
                  </a:extLst>
                </a:gridCol>
                <a:gridCol w="2232248">
                  <a:extLst>
                    <a:ext uri="{9D8B030D-6E8A-4147-A177-3AD203B41FA5}">
                      <a16:colId xmlns="" xmlns:a16="http://schemas.microsoft.com/office/drawing/2014/main" val="20002"/>
                    </a:ext>
                  </a:extLst>
                </a:gridCol>
              </a:tblGrid>
              <a:tr h="270000">
                <a:tc>
                  <a:txBody>
                    <a:bodyPr/>
                    <a:lstStyle/>
                    <a:p>
                      <a:pPr algn="ctr">
                        <a:lnSpc>
                          <a:spcPct val="150000"/>
                        </a:lnSpc>
                        <a:spcAft>
                          <a:spcPts val="0"/>
                        </a:spcAft>
                      </a:pPr>
                      <a:r>
                        <a:rPr lang="pl-PL" sz="1400" b="1" dirty="0">
                          <a:effectLst/>
                          <a:latin typeface="Arial" pitchFamily="34" charset="0"/>
                          <a:cs typeface="Arial" pitchFamily="34" charset="0"/>
                        </a:rPr>
                        <a:t>Lp.</a:t>
                      </a:r>
                      <a:endParaRPr lang="pl-PL" sz="1400" b="1" dirty="0">
                        <a:effectLst/>
                        <a:latin typeface="Arial" pitchFamily="34" charset="0"/>
                        <a:ea typeface="Calibri"/>
                        <a:cs typeface="Arial" pitchFamily="34" charset="0"/>
                      </a:endParaRPr>
                    </a:p>
                  </a:txBody>
                  <a:tcPr marL="51791" marR="51791" marT="0" marB="0" anchor="ctr">
                    <a:lnL w="12700" cap="flat" cmpd="sng" algn="ctr">
                      <a:solidFill>
                        <a:srgbClr val="DB133C"/>
                      </a:solidFill>
                      <a:prstDash val="solid"/>
                      <a:round/>
                      <a:headEnd type="none" w="med" len="med"/>
                      <a:tailEnd type="none" w="med" len="med"/>
                    </a:lnL>
                    <a:lnT w="12700" cap="flat" cmpd="sng" algn="ctr">
                      <a:solidFill>
                        <a:srgbClr val="DB133C"/>
                      </a:solidFill>
                      <a:prstDash val="solid"/>
                      <a:round/>
                      <a:headEnd type="none" w="med" len="med"/>
                      <a:tailEnd type="none" w="med" len="med"/>
                    </a:lnT>
                    <a:solidFill>
                      <a:srgbClr val="DB133C"/>
                    </a:solidFill>
                  </a:tcPr>
                </a:tc>
                <a:tc>
                  <a:txBody>
                    <a:bodyPr/>
                    <a:lstStyle/>
                    <a:p>
                      <a:pPr algn="ctr">
                        <a:lnSpc>
                          <a:spcPct val="150000"/>
                        </a:lnSpc>
                        <a:spcAft>
                          <a:spcPts val="0"/>
                        </a:spcAft>
                      </a:pPr>
                      <a:r>
                        <a:rPr lang="pl-PL" sz="1400" b="1" dirty="0">
                          <a:effectLst/>
                          <a:latin typeface="Arial" pitchFamily="34" charset="0"/>
                          <a:cs typeface="Arial" pitchFamily="34" charset="0"/>
                        </a:rPr>
                        <a:t>Rodzaj konkursu</a:t>
                      </a:r>
                      <a:endParaRPr lang="pl-PL" sz="1400" b="1" dirty="0">
                        <a:effectLst/>
                        <a:latin typeface="Arial" pitchFamily="34" charset="0"/>
                        <a:ea typeface="Calibri"/>
                        <a:cs typeface="Arial" pitchFamily="34" charset="0"/>
                      </a:endParaRPr>
                    </a:p>
                  </a:txBody>
                  <a:tcPr marL="51791" marR="51791" marT="0" marB="0" anchor="ctr">
                    <a:lnT w="12700" cap="flat" cmpd="sng" algn="ctr">
                      <a:solidFill>
                        <a:srgbClr val="DB133C"/>
                      </a:solidFill>
                      <a:prstDash val="solid"/>
                      <a:round/>
                      <a:headEnd type="none" w="med" len="med"/>
                      <a:tailEnd type="none" w="med" len="med"/>
                    </a:lnT>
                    <a:solidFill>
                      <a:srgbClr val="DB133C"/>
                    </a:solidFill>
                  </a:tcPr>
                </a:tc>
                <a:tc>
                  <a:txBody>
                    <a:bodyPr/>
                    <a:lstStyle/>
                    <a:p>
                      <a:pPr algn="ctr">
                        <a:lnSpc>
                          <a:spcPct val="150000"/>
                        </a:lnSpc>
                        <a:spcAft>
                          <a:spcPts val="0"/>
                        </a:spcAft>
                      </a:pPr>
                      <a:r>
                        <a:rPr lang="pl-PL" sz="1400" b="1" dirty="0">
                          <a:effectLst/>
                          <a:latin typeface="Arial" pitchFamily="34" charset="0"/>
                          <a:cs typeface="Arial" pitchFamily="34" charset="0"/>
                        </a:rPr>
                        <a:t>Składanie wniosków do </a:t>
                      </a:r>
                      <a:endParaRPr lang="pl-PL" sz="1400" b="1" dirty="0">
                        <a:effectLst/>
                        <a:latin typeface="Arial" pitchFamily="34" charset="0"/>
                        <a:ea typeface="Calibri"/>
                        <a:cs typeface="Arial" pitchFamily="34" charset="0"/>
                      </a:endParaRPr>
                    </a:p>
                  </a:txBody>
                  <a:tcPr marL="51791" marR="51791" marT="0" marB="0" anchor="ctr">
                    <a:lnR w="12700" cap="flat" cmpd="sng" algn="ctr">
                      <a:solidFill>
                        <a:srgbClr val="DB133C"/>
                      </a:solidFill>
                      <a:prstDash val="solid"/>
                      <a:round/>
                      <a:headEnd type="none" w="med" len="med"/>
                      <a:tailEnd type="none" w="med" len="med"/>
                    </a:lnR>
                    <a:lnT w="12700" cap="flat" cmpd="sng" algn="ctr">
                      <a:solidFill>
                        <a:srgbClr val="DB133C"/>
                      </a:solidFill>
                      <a:prstDash val="solid"/>
                      <a:round/>
                      <a:headEnd type="none" w="med" len="med"/>
                      <a:tailEnd type="none" w="med" len="med"/>
                    </a:lnT>
                    <a:solidFill>
                      <a:srgbClr val="DB133C"/>
                    </a:solidFill>
                  </a:tcPr>
                </a:tc>
                <a:extLst>
                  <a:ext uri="{0D108BD9-81ED-4DB2-BD59-A6C34878D82A}">
                    <a16:rowId xmlns="" xmlns:a16="http://schemas.microsoft.com/office/drawing/2014/main" val="10000"/>
                  </a:ext>
                </a:extLst>
              </a:tr>
              <a:tr h="270000">
                <a:tc>
                  <a:txBody>
                    <a:bodyPr/>
                    <a:lstStyle/>
                    <a:p>
                      <a:pPr marL="0" lvl="0" indent="0" algn="ctr">
                        <a:lnSpc>
                          <a:spcPct val="150000"/>
                        </a:lnSpc>
                        <a:spcAft>
                          <a:spcPts val="600"/>
                        </a:spcAft>
                        <a:buFont typeface="+mj-lt"/>
                        <a:buNone/>
                      </a:pPr>
                      <a:r>
                        <a:rPr lang="pl-PL" sz="1200" b="1" dirty="0">
                          <a:solidFill>
                            <a:srgbClr val="000000"/>
                          </a:solidFill>
                          <a:effectLst/>
                          <a:latin typeface="Arial" pitchFamily="34" charset="0"/>
                          <a:ea typeface="Calibri"/>
                          <a:cs typeface="Arial" pitchFamily="34" charset="0"/>
                        </a:rPr>
                        <a:t>1.</a:t>
                      </a:r>
                    </a:p>
                  </a:txBody>
                  <a:tcPr marL="51791" marR="51791" marT="0" marB="0" anchor="ctr">
                    <a:lnL w="12700" cap="flat" cmpd="sng" algn="ctr">
                      <a:solidFill>
                        <a:srgbClr val="DB133C"/>
                      </a:solidFill>
                      <a:prstDash val="solid"/>
                      <a:round/>
                      <a:headEnd type="none" w="med" len="med"/>
                      <a:tailEnd type="none" w="med" len="med"/>
                    </a:lnL>
                  </a:tcPr>
                </a:tc>
                <a:tc>
                  <a:txBody>
                    <a:bodyPr/>
                    <a:lstStyle/>
                    <a:p>
                      <a:pPr marL="0" marR="0" indent="0" algn="l" defTabSz="914400" rtl="0" eaLnBrk="1" fontAlgn="auto" latinLnBrk="0" hangingPunct="1">
                        <a:lnSpc>
                          <a:spcPct val="150000"/>
                        </a:lnSpc>
                        <a:spcBef>
                          <a:spcPts val="0"/>
                        </a:spcBef>
                        <a:spcAft>
                          <a:spcPts val="600"/>
                        </a:spcAft>
                        <a:buClrTx/>
                        <a:buSzTx/>
                        <a:buFontTx/>
                        <a:buNone/>
                        <a:tabLst/>
                        <a:defRPr/>
                      </a:pPr>
                      <a:r>
                        <a:rPr lang="pl-PL" sz="2000" b="1" dirty="0">
                          <a:solidFill>
                            <a:srgbClr val="DB133C"/>
                          </a:solidFill>
                          <a:effectLst/>
                          <a:latin typeface="Arial" pitchFamily="34" charset="0"/>
                          <a:ea typeface="+mn-ea"/>
                          <a:cs typeface="Arial" pitchFamily="34" charset="0"/>
                        </a:rPr>
                        <a:t>UWERTURA</a:t>
                      </a:r>
                      <a:endParaRPr lang="pl-PL" sz="2000" b="1" dirty="0">
                        <a:solidFill>
                          <a:srgbClr val="DB133C"/>
                        </a:solidFill>
                        <a:effectLst/>
                        <a:latin typeface="Arial" pitchFamily="34" charset="0"/>
                        <a:ea typeface="Calibri"/>
                        <a:cs typeface="Arial" pitchFamily="34" charset="0"/>
                      </a:endParaRPr>
                    </a:p>
                  </a:txBody>
                  <a:tcPr marL="51791" marR="51791" marT="0" marB="0" anchor="ctr"/>
                </a:tc>
                <a:tc rowSpan="3">
                  <a:txBody>
                    <a:bodyPr/>
                    <a:lstStyle/>
                    <a:p>
                      <a:pPr algn="ctr">
                        <a:lnSpc>
                          <a:spcPct val="150000"/>
                        </a:lnSpc>
                        <a:spcAft>
                          <a:spcPts val="600"/>
                        </a:spcAft>
                      </a:pPr>
                      <a:r>
                        <a:rPr lang="pl-PL" sz="1400" b="1" dirty="0">
                          <a:effectLst/>
                          <a:latin typeface="Arial" pitchFamily="34" charset="0"/>
                          <a:cs typeface="Arial" pitchFamily="34" charset="0"/>
                        </a:rPr>
                        <a:t>15 marca</a:t>
                      </a:r>
                      <a:endParaRPr lang="pl-PL" sz="1400" b="1" dirty="0">
                        <a:effectLst/>
                        <a:latin typeface="Arial" pitchFamily="34" charset="0"/>
                        <a:ea typeface="Calibri"/>
                        <a:cs typeface="Arial" pitchFamily="34" charset="0"/>
                      </a:endParaRPr>
                    </a:p>
                  </a:txBody>
                  <a:tcPr marL="51791" marR="51791" marT="0" marB="0" anchor="ctr">
                    <a:lnR w="12700" cap="flat" cmpd="sng" algn="ctr">
                      <a:solidFill>
                        <a:srgbClr val="DB133C"/>
                      </a:solidFill>
                      <a:prstDash val="solid"/>
                      <a:round/>
                      <a:headEnd type="none" w="med" len="med"/>
                      <a:tailEnd type="none" w="med" len="med"/>
                    </a:lnR>
                  </a:tcPr>
                </a:tc>
                <a:extLst>
                  <a:ext uri="{0D108BD9-81ED-4DB2-BD59-A6C34878D82A}">
                    <a16:rowId xmlns="" xmlns:a16="http://schemas.microsoft.com/office/drawing/2014/main" val="10001"/>
                  </a:ext>
                </a:extLst>
              </a:tr>
              <a:tr h="270000">
                <a:tc>
                  <a:txBody>
                    <a:bodyPr/>
                    <a:lstStyle/>
                    <a:p>
                      <a:pPr marL="0" lvl="0" indent="0" algn="ctr">
                        <a:lnSpc>
                          <a:spcPct val="150000"/>
                        </a:lnSpc>
                        <a:spcAft>
                          <a:spcPts val="600"/>
                        </a:spcAft>
                        <a:buFont typeface="+mj-lt"/>
                        <a:buNone/>
                      </a:pPr>
                      <a:r>
                        <a:rPr lang="pl-PL" sz="1200" b="1" dirty="0">
                          <a:solidFill>
                            <a:srgbClr val="000000"/>
                          </a:solidFill>
                          <a:effectLst/>
                          <a:latin typeface="Arial" pitchFamily="34" charset="0"/>
                          <a:ea typeface="Calibri"/>
                          <a:cs typeface="Arial" pitchFamily="34" charset="0"/>
                        </a:rPr>
                        <a:t>2.</a:t>
                      </a:r>
                    </a:p>
                  </a:txBody>
                  <a:tcPr marL="51791" marR="51791" marT="0" marB="0" anchor="ctr">
                    <a:lnL w="12700" cap="flat" cmpd="sng" algn="ctr">
                      <a:solidFill>
                        <a:srgbClr val="DB133C"/>
                      </a:solidFill>
                      <a:prstDash val="solid"/>
                      <a:round/>
                      <a:headEnd type="none" w="med" len="med"/>
                      <a:tailEnd type="none" w="med" len="med"/>
                    </a:lnL>
                  </a:tcPr>
                </a:tc>
                <a:tc>
                  <a:txBody>
                    <a:bodyPr/>
                    <a:lstStyle/>
                    <a:p>
                      <a:pPr algn="l">
                        <a:lnSpc>
                          <a:spcPct val="150000"/>
                        </a:lnSpc>
                        <a:spcAft>
                          <a:spcPts val="600"/>
                        </a:spcAft>
                      </a:pPr>
                      <a:r>
                        <a:rPr lang="pl-PL" sz="1200" b="1" dirty="0">
                          <a:solidFill>
                            <a:srgbClr val="0066FF"/>
                          </a:solidFill>
                          <a:effectLst/>
                          <a:latin typeface="Arial" pitchFamily="34" charset="0"/>
                          <a:cs typeface="Arial" pitchFamily="34" charset="0"/>
                        </a:rPr>
                        <a:t>ETIUDA</a:t>
                      </a:r>
                      <a:endParaRPr lang="pl-PL" sz="1200" b="1" dirty="0">
                        <a:solidFill>
                          <a:srgbClr val="0066FF"/>
                        </a:solidFill>
                        <a:effectLst/>
                        <a:latin typeface="Arial" pitchFamily="34" charset="0"/>
                        <a:ea typeface="Calibri"/>
                        <a:cs typeface="Arial" pitchFamily="34" charset="0"/>
                      </a:endParaRPr>
                    </a:p>
                  </a:txBody>
                  <a:tcPr marL="51791" marR="51791" marT="0" marB="0" anchor="ctr"/>
                </a:tc>
                <a:tc vMerge="1">
                  <a:txBody>
                    <a:bodyPr/>
                    <a:lstStyle/>
                    <a:p>
                      <a:endParaRPr lang="en-US"/>
                    </a:p>
                  </a:txBody>
                  <a:tcPr marL="51791" marR="51791" marT="0" marB="0" anchor="ctr">
                    <a:lnR w="12700" cap="flat" cmpd="sng" algn="ctr">
                      <a:solidFill>
                        <a:srgbClr val="DB133C"/>
                      </a:solidFill>
                      <a:prstDash val="solid"/>
                      <a:round/>
                      <a:headEnd type="none" w="med" len="med"/>
                      <a:tailEnd type="none" w="med" len="med"/>
                    </a:lnR>
                  </a:tcPr>
                </a:tc>
                <a:extLst>
                  <a:ext uri="{0D108BD9-81ED-4DB2-BD59-A6C34878D82A}">
                    <a16:rowId xmlns="" xmlns:a16="http://schemas.microsoft.com/office/drawing/2014/main" val="10002"/>
                  </a:ext>
                </a:extLst>
              </a:tr>
              <a:tr h="270000">
                <a:tc>
                  <a:txBody>
                    <a:bodyPr/>
                    <a:lstStyle/>
                    <a:p>
                      <a:pPr marL="0" lvl="0" indent="0" algn="ctr">
                        <a:lnSpc>
                          <a:spcPct val="150000"/>
                        </a:lnSpc>
                        <a:spcAft>
                          <a:spcPts val="600"/>
                        </a:spcAft>
                        <a:buFont typeface="+mj-lt"/>
                        <a:buNone/>
                      </a:pPr>
                      <a:r>
                        <a:rPr lang="pl-PL" sz="1200" b="1" dirty="0">
                          <a:solidFill>
                            <a:srgbClr val="000000"/>
                          </a:solidFill>
                          <a:effectLst/>
                          <a:latin typeface="Arial" pitchFamily="34" charset="0"/>
                          <a:ea typeface="Calibri"/>
                          <a:cs typeface="Arial" pitchFamily="34" charset="0"/>
                        </a:rPr>
                        <a:t>3.</a:t>
                      </a:r>
                    </a:p>
                  </a:txBody>
                  <a:tcPr marL="51791" marR="51791" marT="0" marB="0" anchor="ctr">
                    <a:lnL w="12700" cap="flat" cmpd="sng" algn="ctr">
                      <a:solidFill>
                        <a:srgbClr val="DB133C"/>
                      </a:solidFill>
                      <a:prstDash val="solid"/>
                      <a:round/>
                      <a:headEnd type="none" w="med" len="med"/>
                      <a:tailEnd type="none" w="med" len="med"/>
                    </a:lnL>
                  </a:tcPr>
                </a:tc>
                <a:tc>
                  <a:txBody>
                    <a:bodyPr/>
                    <a:lstStyle/>
                    <a:p>
                      <a:pPr algn="l">
                        <a:lnSpc>
                          <a:spcPct val="150000"/>
                        </a:lnSpc>
                        <a:spcAft>
                          <a:spcPts val="600"/>
                        </a:spcAft>
                      </a:pPr>
                      <a:r>
                        <a:rPr lang="pl-PL" sz="2000" b="1" dirty="0">
                          <a:solidFill>
                            <a:srgbClr val="DB133C"/>
                          </a:solidFill>
                          <a:effectLst/>
                          <a:latin typeface="Arial" pitchFamily="34" charset="0"/>
                          <a:ea typeface="+mn-ea"/>
                          <a:cs typeface="Arial" pitchFamily="34" charset="0"/>
                        </a:rPr>
                        <a:t>SONATINA </a:t>
                      </a:r>
                      <a:r>
                        <a:rPr lang="pl-PL" sz="1200" b="1" strike="sngStrike" dirty="0">
                          <a:solidFill>
                            <a:srgbClr val="58585A"/>
                          </a:solidFill>
                          <a:effectLst/>
                          <a:latin typeface="Arial" pitchFamily="34" charset="0"/>
                          <a:ea typeface="+mn-ea"/>
                          <a:cs typeface="Arial" pitchFamily="34" charset="0"/>
                        </a:rPr>
                        <a:t>(FUGA)</a:t>
                      </a:r>
                      <a:endParaRPr lang="pl-PL" sz="1200" b="1" strike="sngStrike" dirty="0">
                        <a:solidFill>
                          <a:srgbClr val="58585A"/>
                        </a:solidFill>
                        <a:effectLst/>
                        <a:latin typeface="Arial" pitchFamily="34" charset="0"/>
                        <a:ea typeface="Calibri"/>
                        <a:cs typeface="Arial" pitchFamily="34" charset="0"/>
                      </a:endParaRPr>
                    </a:p>
                  </a:txBody>
                  <a:tcPr marL="51791" marR="51791" marT="0" marB="0" anchor="ctr"/>
                </a:tc>
                <a:tc vMerge="1">
                  <a:txBody>
                    <a:bodyPr/>
                    <a:lstStyle/>
                    <a:p>
                      <a:endParaRPr lang="en-US" dirty="0"/>
                    </a:p>
                  </a:txBody>
                  <a:tcPr marL="51791" marR="51791" marT="0" marB="0" anchor="ctr">
                    <a:lnR w="12700" cap="flat" cmpd="sng" algn="ctr">
                      <a:solidFill>
                        <a:srgbClr val="DB133C"/>
                      </a:solidFill>
                      <a:prstDash val="solid"/>
                      <a:round/>
                      <a:headEnd type="none" w="med" len="med"/>
                      <a:tailEnd type="none" w="med" len="med"/>
                    </a:lnR>
                  </a:tcPr>
                </a:tc>
                <a:extLst>
                  <a:ext uri="{0D108BD9-81ED-4DB2-BD59-A6C34878D82A}">
                    <a16:rowId xmlns="" xmlns:a16="http://schemas.microsoft.com/office/drawing/2014/main" val="10003"/>
                  </a:ext>
                </a:extLst>
              </a:tr>
              <a:tr h="160000">
                <a:tc>
                  <a:txBody>
                    <a:bodyPr/>
                    <a:lstStyle/>
                    <a:p>
                      <a:pPr marL="0" lvl="0" indent="0" algn="ctr">
                        <a:lnSpc>
                          <a:spcPct val="150000"/>
                        </a:lnSpc>
                        <a:spcAft>
                          <a:spcPts val="600"/>
                        </a:spcAft>
                        <a:buFont typeface="+mj-lt"/>
                        <a:buNone/>
                      </a:pPr>
                      <a:endParaRPr lang="pl-PL" sz="1200" b="1" dirty="0">
                        <a:solidFill>
                          <a:srgbClr val="000000"/>
                        </a:solidFill>
                        <a:effectLst/>
                        <a:latin typeface="Arial" pitchFamily="34" charset="0"/>
                        <a:ea typeface="Calibri"/>
                        <a:cs typeface="Arial" pitchFamily="34" charset="0"/>
                      </a:endParaRPr>
                    </a:p>
                  </a:txBody>
                  <a:tcPr marL="51791" marR="51791" marT="0" marB="0" anchor="ctr">
                    <a:lnL w="12700" cap="flat" cmpd="sng" algn="ctr">
                      <a:solidFill>
                        <a:srgbClr val="DB133C"/>
                      </a:solidFill>
                      <a:prstDash val="solid"/>
                      <a:round/>
                      <a:headEnd type="none" w="med" len="med"/>
                      <a:tailEnd type="none" w="med" len="med"/>
                    </a:lnL>
                    <a:solidFill>
                      <a:schemeClr val="accent4">
                        <a:lumMod val="40000"/>
                        <a:lumOff val="60000"/>
                      </a:schemeClr>
                    </a:solidFill>
                  </a:tcPr>
                </a:tc>
                <a:tc>
                  <a:txBody>
                    <a:bodyPr/>
                    <a:lstStyle/>
                    <a:p>
                      <a:pPr algn="l">
                        <a:lnSpc>
                          <a:spcPct val="150000"/>
                        </a:lnSpc>
                        <a:spcAft>
                          <a:spcPts val="600"/>
                        </a:spcAft>
                      </a:pPr>
                      <a:endParaRPr lang="pl-PL" sz="1200" b="1" dirty="0">
                        <a:solidFill>
                          <a:srgbClr val="DB133C"/>
                        </a:solidFill>
                        <a:effectLst/>
                        <a:latin typeface="Arial" pitchFamily="34" charset="0"/>
                        <a:ea typeface="Calibri"/>
                        <a:cs typeface="Arial" pitchFamily="34" charset="0"/>
                      </a:endParaRPr>
                    </a:p>
                  </a:txBody>
                  <a:tcPr marL="51791" marR="51791" marT="0" marB="0" anchor="ctr">
                    <a:solidFill>
                      <a:schemeClr val="accent4">
                        <a:lumMod val="40000"/>
                        <a:lumOff val="60000"/>
                      </a:schemeClr>
                    </a:solidFill>
                  </a:tcPr>
                </a:tc>
                <a:tc>
                  <a:txBody>
                    <a:bodyPr/>
                    <a:lstStyle/>
                    <a:p>
                      <a:pPr algn="ctr">
                        <a:lnSpc>
                          <a:spcPct val="150000"/>
                        </a:lnSpc>
                        <a:spcAft>
                          <a:spcPts val="600"/>
                        </a:spcAft>
                      </a:pPr>
                      <a:endParaRPr lang="pl-PL" sz="1400" b="1" dirty="0">
                        <a:effectLst/>
                        <a:latin typeface="Arial" pitchFamily="34" charset="0"/>
                        <a:ea typeface="Calibri"/>
                        <a:cs typeface="Arial" pitchFamily="34" charset="0"/>
                      </a:endParaRPr>
                    </a:p>
                  </a:txBody>
                  <a:tcPr marL="51791" marR="51791" marT="0" marB="0" anchor="ctr">
                    <a:lnR w="12700" cap="flat" cmpd="sng" algn="ctr">
                      <a:solidFill>
                        <a:srgbClr val="DB133C"/>
                      </a:solidFill>
                      <a:prstDash val="solid"/>
                      <a:round/>
                      <a:headEnd type="none" w="med" len="med"/>
                      <a:tailEnd type="none" w="med" len="med"/>
                    </a:lnR>
                    <a:solidFill>
                      <a:schemeClr val="accent4">
                        <a:lumMod val="40000"/>
                        <a:lumOff val="60000"/>
                      </a:schemeClr>
                    </a:solidFill>
                  </a:tcPr>
                </a:tc>
                <a:extLst>
                  <a:ext uri="{0D108BD9-81ED-4DB2-BD59-A6C34878D82A}">
                    <a16:rowId xmlns="" xmlns:a16="http://schemas.microsoft.com/office/drawing/2014/main" val="10004"/>
                  </a:ext>
                </a:extLst>
              </a:tr>
              <a:tr h="270000">
                <a:tc>
                  <a:txBody>
                    <a:bodyPr/>
                    <a:lstStyle/>
                    <a:p>
                      <a:pPr marL="0" lvl="0" indent="0" algn="ctr">
                        <a:lnSpc>
                          <a:spcPct val="150000"/>
                        </a:lnSpc>
                        <a:spcAft>
                          <a:spcPts val="600"/>
                        </a:spcAft>
                        <a:buFont typeface="+mj-lt"/>
                        <a:buNone/>
                      </a:pPr>
                      <a:r>
                        <a:rPr lang="pl-PL" sz="1200" b="1" dirty="0">
                          <a:solidFill>
                            <a:srgbClr val="000000"/>
                          </a:solidFill>
                          <a:effectLst/>
                          <a:latin typeface="Arial" pitchFamily="34" charset="0"/>
                          <a:ea typeface="Calibri"/>
                          <a:cs typeface="Arial" pitchFamily="34" charset="0"/>
                        </a:rPr>
                        <a:t>1.</a:t>
                      </a:r>
                    </a:p>
                  </a:txBody>
                  <a:tcPr marL="51791" marR="51791" marT="0" marB="0" anchor="ctr">
                    <a:lnL w="12700" cap="flat" cmpd="sng" algn="ctr">
                      <a:solidFill>
                        <a:srgbClr val="DB133C"/>
                      </a:solidFill>
                      <a:prstDash val="solid"/>
                      <a:round/>
                      <a:headEnd type="none" w="med" len="med"/>
                      <a:tailEnd type="none" w="med" len="med"/>
                    </a:lnL>
                  </a:tcPr>
                </a:tc>
                <a:tc>
                  <a:txBody>
                    <a:bodyPr/>
                    <a:lstStyle/>
                    <a:p>
                      <a:pPr algn="l">
                        <a:lnSpc>
                          <a:spcPct val="150000"/>
                        </a:lnSpc>
                        <a:spcAft>
                          <a:spcPts val="600"/>
                        </a:spcAft>
                      </a:pPr>
                      <a:r>
                        <a:rPr lang="pl-PL" sz="1200" b="1" dirty="0">
                          <a:solidFill>
                            <a:srgbClr val="0066FF"/>
                          </a:solidFill>
                          <a:effectLst/>
                          <a:latin typeface="Arial" pitchFamily="34" charset="0"/>
                          <a:cs typeface="Arial" pitchFamily="34" charset="0"/>
                        </a:rPr>
                        <a:t>OPUS</a:t>
                      </a:r>
                      <a:endParaRPr lang="pl-PL" sz="1200" b="1" dirty="0">
                        <a:solidFill>
                          <a:srgbClr val="0066FF"/>
                        </a:solidFill>
                        <a:effectLst/>
                        <a:latin typeface="Arial" pitchFamily="34" charset="0"/>
                        <a:ea typeface="Calibri"/>
                        <a:cs typeface="Arial" pitchFamily="34" charset="0"/>
                      </a:endParaRPr>
                    </a:p>
                  </a:txBody>
                  <a:tcPr marL="51791" marR="51791" marT="0" marB="0" anchor="ctr"/>
                </a:tc>
                <a:tc rowSpan="3">
                  <a:txBody>
                    <a:bodyPr/>
                    <a:lstStyle/>
                    <a:p>
                      <a:pPr algn="ctr">
                        <a:lnSpc>
                          <a:spcPct val="150000"/>
                        </a:lnSpc>
                        <a:spcAft>
                          <a:spcPts val="600"/>
                        </a:spcAft>
                      </a:pPr>
                      <a:r>
                        <a:rPr lang="pl-PL" sz="1400" b="1" dirty="0">
                          <a:effectLst/>
                          <a:latin typeface="Arial" pitchFamily="34" charset="0"/>
                          <a:cs typeface="Arial" pitchFamily="34" charset="0"/>
                        </a:rPr>
                        <a:t>15 czerwca</a:t>
                      </a:r>
                      <a:endParaRPr lang="pl-PL" sz="1400" b="1" dirty="0">
                        <a:effectLst/>
                        <a:latin typeface="Arial" pitchFamily="34" charset="0"/>
                        <a:ea typeface="Calibri"/>
                        <a:cs typeface="Arial" pitchFamily="34" charset="0"/>
                      </a:endParaRPr>
                    </a:p>
                  </a:txBody>
                  <a:tcPr marL="51791" marR="51791" marT="0" marB="0" anchor="ctr">
                    <a:lnR w="12700" cap="flat" cmpd="sng" algn="ctr">
                      <a:solidFill>
                        <a:srgbClr val="DB133C"/>
                      </a:solidFill>
                      <a:prstDash val="solid"/>
                      <a:round/>
                      <a:headEnd type="none" w="med" len="med"/>
                      <a:tailEnd type="none" w="med" len="med"/>
                    </a:lnR>
                  </a:tcPr>
                </a:tc>
                <a:extLst>
                  <a:ext uri="{0D108BD9-81ED-4DB2-BD59-A6C34878D82A}">
                    <a16:rowId xmlns="" xmlns:a16="http://schemas.microsoft.com/office/drawing/2014/main" val="10005"/>
                  </a:ext>
                </a:extLst>
              </a:tr>
              <a:tr h="270000">
                <a:tc>
                  <a:txBody>
                    <a:bodyPr/>
                    <a:lstStyle/>
                    <a:p>
                      <a:pPr marL="0" lvl="0" indent="0" algn="ctr">
                        <a:lnSpc>
                          <a:spcPct val="150000"/>
                        </a:lnSpc>
                        <a:spcAft>
                          <a:spcPts val="600"/>
                        </a:spcAft>
                        <a:buFont typeface="+mj-lt"/>
                        <a:buNone/>
                      </a:pPr>
                      <a:r>
                        <a:rPr lang="pl-PL" sz="1200" b="1" dirty="0">
                          <a:solidFill>
                            <a:srgbClr val="000000"/>
                          </a:solidFill>
                          <a:effectLst/>
                          <a:latin typeface="Arial" pitchFamily="34" charset="0"/>
                          <a:ea typeface="Calibri"/>
                          <a:cs typeface="Arial" pitchFamily="34" charset="0"/>
                        </a:rPr>
                        <a:t>2.</a:t>
                      </a:r>
                    </a:p>
                  </a:txBody>
                  <a:tcPr marL="51791" marR="51791" marT="0" marB="0" anchor="ctr">
                    <a:lnL w="12700" cap="flat" cmpd="sng" algn="ctr">
                      <a:solidFill>
                        <a:srgbClr val="DB133C"/>
                      </a:solidFill>
                      <a:prstDash val="solid"/>
                      <a:round/>
                      <a:headEnd type="none" w="med" len="med"/>
                      <a:tailEnd type="none" w="med" len="med"/>
                    </a:lnL>
                  </a:tcPr>
                </a:tc>
                <a:tc>
                  <a:txBody>
                    <a:bodyPr/>
                    <a:lstStyle/>
                    <a:p>
                      <a:pPr algn="l">
                        <a:lnSpc>
                          <a:spcPct val="150000"/>
                        </a:lnSpc>
                        <a:spcAft>
                          <a:spcPts val="600"/>
                        </a:spcAft>
                      </a:pPr>
                      <a:r>
                        <a:rPr lang="pl-PL" sz="1200" b="1" dirty="0">
                          <a:solidFill>
                            <a:srgbClr val="0066FF"/>
                          </a:solidFill>
                          <a:effectLst/>
                          <a:latin typeface="Arial" pitchFamily="34" charset="0"/>
                          <a:cs typeface="Arial" pitchFamily="34" charset="0"/>
                        </a:rPr>
                        <a:t>PRELUDIUM</a:t>
                      </a:r>
                      <a:endParaRPr lang="pl-PL" sz="1200" b="1" dirty="0">
                        <a:solidFill>
                          <a:srgbClr val="0066FF"/>
                        </a:solidFill>
                        <a:effectLst/>
                        <a:latin typeface="Arial" pitchFamily="34" charset="0"/>
                        <a:ea typeface="Calibri"/>
                        <a:cs typeface="Arial" pitchFamily="34" charset="0"/>
                      </a:endParaRPr>
                    </a:p>
                  </a:txBody>
                  <a:tcPr marL="51791" marR="51791" marT="0" marB="0" anchor="ctr"/>
                </a:tc>
                <a:tc vMerge="1">
                  <a:txBody>
                    <a:bodyPr/>
                    <a:lstStyle/>
                    <a:p>
                      <a:pPr algn="ctr">
                        <a:lnSpc>
                          <a:spcPct val="150000"/>
                        </a:lnSpc>
                        <a:spcAft>
                          <a:spcPts val="600"/>
                        </a:spcAft>
                      </a:pPr>
                      <a:endParaRPr lang="pl-PL" sz="1400" b="1" dirty="0">
                        <a:effectLst/>
                        <a:latin typeface="Arial" pitchFamily="34" charset="0"/>
                        <a:ea typeface="Calibri"/>
                        <a:cs typeface="Arial" pitchFamily="34" charset="0"/>
                      </a:endParaRPr>
                    </a:p>
                  </a:txBody>
                  <a:tcPr marL="51791" marR="51791" marT="0" marB="0" anchor="ctr">
                    <a:lnR w="12700" cap="flat" cmpd="sng" algn="ctr">
                      <a:solidFill>
                        <a:srgbClr val="DB133C"/>
                      </a:solidFill>
                      <a:prstDash val="solid"/>
                      <a:round/>
                      <a:headEnd type="none" w="med" len="med"/>
                      <a:tailEnd type="none" w="med" len="med"/>
                    </a:lnR>
                  </a:tcPr>
                </a:tc>
                <a:extLst>
                  <a:ext uri="{0D108BD9-81ED-4DB2-BD59-A6C34878D82A}">
                    <a16:rowId xmlns="" xmlns:a16="http://schemas.microsoft.com/office/drawing/2014/main" val="10006"/>
                  </a:ext>
                </a:extLst>
              </a:tr>
              <a:tr h="270000">
                <a:tc>
                  <a:txBody>
                    <a:bodyPr/>
                    <a:lstStyle/>
                    <a:p>
                      <a:pPr marL="0" lvl="0" indent="0" algn="ctr">
                        <a:lnSpc>
                          <a:spcPct val="150000"/>
                        </a:lnSpc>
                        <a:spcAft>
                          <a:spcPts val="600"/>
                        </a:spcAft>
                        <a:buFont typeface="+mj-lt"/>
                        <a:buNone/>
                      </a:pPr>
                      <a:r>
                        <a:rPr lang="pl-PL" sz="1200" b="1" dirty="0">
                          <a:solidFill>
                            <a:srgbClr val="000000"/>
                          </a:solidFill>
                          <a:effectLst/>
                          <a:latin typeface="Arial" pitchFamily="34" charset="0"/>
                          <a:ea typeface="Calibri"/>
                          <a:cs typeface="Arial" pitchFamily="34" charset="0"/>
                        </a:rPr>
                        <a:t>3.</a:t>
                      </a:r>
                    </a:p>
                  </a:txBody>
                  <a:tcPr marL="51791" marR="51791" marT="0" marB="0" anchor="ctr">
                    <a:lnL w="12700" cap="flat" cmpd="sng" algn="ctr">
                      <a:solidFill>
                        <a:srgbClr val="DB133C"/>
                      </a:solidFill>
                      <a:prstDash val="solid"/>
                      <a:round/>
                      <a:headEnd type="none" w="med" len="med"/>
                      <a:tailEnd type="none" w="med" len="med"/>
                    </a:lnL>
                  </a:tcPr>
                </a:tc>
                <a:tc>
                  <a:txBody>
                    <a:bodyPr/>
                    <a:lstStyle/>
                    <a:p>
                      <a:pPr algn="l">
                        <a:lnSpc>
                          <a:spcPct val="150000"/>
                        </a:lnSpc>
                        <a:spcAft>
                          <a:spcPts val="600"/>
                        </a:spcAft>
                      </a:pPr>
                      <a:r>
                        <a:rPr lang="pl-PL" sz="1200" b="1" strike="sngStrike" dirty="0">
                          <a:solidFill>
                            <a:srgbClr val="000000"/>
                          </a:solidFill>
                          <a:effectLst/>
                          <a:latin typeface="Arial" pitchFamily="34" charset="0"/>
                          <a:cs typeface="Arial" pitchFamily="34" charset="0"/>
                        </a:rPr>
                        <a:t>SONATA</a:t>
                      </a:r>
                      <a:endParaRPr lang="pl-PL" sz="1200" b="1" strike="sngStrike" dirty="0">
                        <a:solidFill>
                          <a:srgbClr val="000000"/>
                        </a:solidFill>
                        <a:effectLst/>
                        <a:latin typeface="Arial" pitchFamily="34" charset="0"/>
                        <a:ea typeface="Calibri"/>
                        <a:cs typeface="Arial" pitchFamily="34" charset="0"/>
                      </a:endParaRPr>
                    </a:p>
                  </a:txBody>
                  <a:tcPr marL="51791" marR="51791" marT="0" marB="0" anchor="ctr"/>
                </a:tc>
                <a:tc vMerge="1">
                  <a:txBody>
                    <a:bodyPr/>
                    <a:lstStyle/>
                    <a:p>
                      <a:pPr algn="ctr">
                        <a:lnSpc>
                          <a:spcPct val="150000"/>
                        </a:lnSpc>
                        <a:spcAft>
                          <a:spcPts val="600"/>
                        </a:spcAft>
                      </a:pPr>
                      <a:endParaRPr lang="pl-PL" sz="1400" b="1" dirty="0">
                        <a:effectLst/>
                        <a:latin typeface="Arial" pitchFamily="34" charset="0"/>
                        <a:ea typeface="Calibri"/>
                        <a:cs typeface="Arial" pitchFamily="34" charset="0"/>
                      </a:endParaRPr>
                    </a:p>
                  </a:txBody>
                  <a:tcPr marL="51791" marR="51791" marT="0" marB="0" anchor="ctr">
                    <a:lnR w="12700" cap="flat" cmpd="sng" algn="ctr">
                      <a:solidFill>
                        <a:srgbClr val="DB133C"/>
                      </a:solidFill>
                      <a:prstDash val="solid"/>
                      <a:round/>
                      <a:headEnd type="none" w="med" len="med"/>
                      <a:tailEnd type="none" w="med" len="med"/>
                    </a:lnR>
                  </a:tcPr>
                </a:tc>
                <a:extLst>
                  <a:ext uri="{0D108BD9-81ED-4DB2-BD59-A6C34878D82A}">
                    <a16:rowId xmlns="" xmlns:a16="http://schemas.microsoft.com/office/drawing/2014/main" val="10007"/>
                  </a:ext>
                </a:extLst>
              </a:tr>
              <a:tr h="270000">
                <a:tc>
                  <a:txBody>
                    <a:bodyPr/>
                    <a:lstStyle/>
                    <a:p>
                      <a:pPr marL="0" lvl="0" indent="0" algn="ctr">
                        <a:lnSpc>
                          <a:spcPct val="150000"/>
                        </a:lnSpc>
                        <a:spcAft>
                          <a:spcPts val="600"/>
                        </a:spcAft>
                        <a:buFont typeface="+mj-lt"/>
                        <a:buNone/>
                      </a:pPr>
                      <a:endParaRPr lang="pl-PL" sz="1200" b="1" dirty="0">
                        <a:solidFill>
                          <a:srgbClr val="000000"/>
                        </a:solidFill>
                        <a:effectLst/>
                        <a:latin typeface="Arial" pitchFamily="34" charset="0"/>
                        <a:ea typeface="Calibri"/>
                        <a:cs typeface="Arial" pitchFamily="34" charset="0"/>
                      </a:endParaRPr>
                    </a:p>
                  </a:txBody>
                  <a:tcPr marL="51791" marR="51791" marT="0" marB="0" anchor="ctr">
                    <a:lnL w="12700" cap="flat" cmpd="sng" algn="ctr">
                      <a:solidFill>
                        <a:srgbClr val="DB133C"/>
                      </a:solidFill>
                      <a:prstDash val="solid"/>
                      <a:round/>
                      <a:headEnd type="none" w="med" len="med"/>
                      <a:tailEnd type="none" w="med" len="med"/>
                    </a:lnL>
                    <a:solidFill>
                      <a:schemeClr val="accent4">
                        <a:lumMod val="40000"/>
                        <a:lumOff val="60000"/>
                      </a:schemeClr>
                    </a:solidFill>
                  </a:tcPr>
                </a:tc>
                <a:tc>
                  <a:txBody>
                    <a:bodyPr/>
                    <a:lstStyle/>
                    <a:p>
                      <a:pPr algn="l">
                        <a:lnSpc>
                          <a:spcPct val="150000"/>
                        </a:lnSpc>
                        <a:spcAft>
                          <a:spcPts val="600"/>
                        </a:spcAft>
                      </a:pPr>
                      <a:endParaRPr lang="pl-PL" sz="1200" b="1" dirty="0">
                        <a:solidFill>
                          <a:srgbClr val="DB133C"/>
                        </a:solidFill>
                        <a:effectLst/>
                        <a:latin typeface="Arial" pitchFamily="34" charset="0"/>
                        <a:ea typeface="Calibri"/>
                        <a:cs typeface="Arial" pitchFamily="34" charset="0"/>
                      </a:endParaRPr>
                    </a:p>
                  </a:txBody>
                  <a:tcPr marL="51791" marR="51791" marT="0" marB="0" anchor="ctr">
                    <a:solidFill>
                      <a:schemeClr val="accent4">
                        <a:lumMod val="40000"/>
                        <a:lumOff val="60000"/>
                      </a:schemeClr>
                    </a:solidFill>
                  </a:tcPr>
                </a:tc>
                <a:tc>
                  <a:txBody>
                    <a:bodyPr/>
                    <a:lstStyle/>
                    <a:p>
                      <a:pPr algn="ctr">
                        <a:lnSpc>
                          <a:spcPct val="150000"/>
                        </a:lnSpc>
                        <a:spcAft>
                          <a:spcPts val="600"/>
                        </a:spcAft>
                      </a:pPr>
                      <a:endParaRPr lang="pl-PL" sz="1400" b="1" dirty="0">
                        <a:effectLst/>
                        <a:latin typeface="Arial" pitchFamily="34" charset="0"/>
                        <a:ea typeface="Calibri"/>
                        <a:cs typeface="Arial" pitchFamily="34" charset="0"/>
                      </a:endParaRPr>
                    </a:p>
                  </a:txBody>
                  <a:tcPr marL="51791" marR="51791" marT="0" marB="0" anchor="ctr">
                    <a:lnR w="12700" cap="flat" cmpd="sng" algn="ctr">
                      <a:solidFill>
                        <a:srgbClr val="DB133C"/>
                      </a:solidFill>
                      <a:prstDash val="solid"/>
                      <a:round/>
                      <a:headEnd type="none" w="med" len="med"/>
                      <a:tailEnd type="none" w="med" len="med"/>
                    </a:lnR>
                    <a:solidFill>
                      <a:schemeClr val="accent4">
                        <a:lumMod val="40000"/>
                        <a:lumOff val="60000"/>
                      </a:schemeClr>
                    </a:solidFill>
                  </a:tcPr>
                </a:tc>
                <a:extLst>
                  <a:ext uri="{0D108BD9-81ED-4DB2-BD59-A6C34878D82A}">
                    <a16:rowId xmlns="" xmlns:a16="http://schemas.microsoft.com/office/drawing/2014/main" val="10008"/>
                  </a:ext>
                </a:extLst>
              </a:tr>
              <a:tr h="270000">
                <a:tc>
                  <a:txBody>
                    <a:bodyPr/>
                    <a:lstStyle/>
                    <a:p>
                      <a:pPr marL="0" lvl="0" indent="0" algn="ctr">
                        <a:lnSpc>
                          <a:spcPct val="150000"/>
                        </a:lnSpc>
                        <a:spcAft>
                          <a:spcPts val="600"/>
                        </a:spcAft>
                        <a:buFont typeface="+mj-lt"/>
                        <a:buNone/>
                      </a:pPr>
                      <a:r>
                        <a:rPr lang="pl-PL" sz="1200" b="1" dirty="0">
                          <a:solidFill>
                            <a:srgbClr val="000000"/>
                          </a:solidFill>
                          <a:effectLst/>
                          <a:latin typeface="Arial" pitchFamily="34" charset="0"/>
                          <a:ea typeface="Calibri"/>
                          <a:cs typeface="Arial" pitchFamily="34" charset="0"/>
                        </a:rPr>
                        <a:t>1.</a:t>
                      </a:r>
                    </a:p>
                  </a:txBody>
                  <a:tcPr marL="51791" marR="51791" marT="0" marB="0" anchor="ctr">
                    <a:lnL w="12700" cap="flat" cmpd="sng" algn="ctr">
                      <a:solidFill>
                        <a:srgbClr val="DB133C"/>
                      </a:solidFill>
                      <a:prstDash val="solid"/>
                      <a:round/>
                      <a:headEnd type="none" w="med" len="med"/>
                      <a:tailEnd type="none" w="med" len="med"/>
                    </a:lnL>
                  </a:tcPr>
                </a:tc>
                <a:tc>
                  <a:txBody>
                    <a:bodyPr/>
                    <a:lstStyle/>
                    <a:p>
                      <a:pPr algn="l">
                        <a:lnSpc>
                          <a:spcPct val="150000"/>
                        </a:lnSpc>
                        <a:spcAft>
                          <a:spcPts val="600"/>
                        </a:spcAft>
                      </a:pPr>
                      <a:r>
                        <a:rPr lang="pl-PL" sz="1800" b="1" dirty="0">
                          <a:solidFill>
                            <a:srgbClr val="DB133C"/>
                          </a:solidFill>
                          <a:effectLst/>
                          <a:latin typeface="Arial" pitchFamily="34" charset="0"/>
                          <a:cs typeface="Arial" pitchFamily="34" charset="0"/>
                        </a:rPr>
                        <a:t>SONATA</a:t>
                      </a:r>
                      <a:r>
                        <a:rPr lang="pl-PL" sz="1200" b="1" baseline="0" dirty="0">
                          <a:solidFill>
                            <a:srgbClr val="DB133C"/>
                          </a:solidFill>
                          <a:effectLst/>
                          <a:latin typeface="Arial" pitchFamily="34" charset="0"/>
                          <a:cs typeface="Arial" pitchFamily="34" charset="0"/>
                        </a:rPr>
                        <a:t> , </a:t>
                      </a:r>
                      <a:r>
                        <a:rPr lang="pl-PL" sz="1200" b="1" dirty="0">
                          <a:solidFill>
                            <a:srgbClr val="0066FF"/>
                          </a:solidFill>
                          <a:effectLst/>
                          <a:latin typeface="Arial" pitchFamily="34" charset="0"/>
                          <a:cs typeface="Arial" pitchFamily="34" charset="0"/>
                        </a:rPr>
                        <a:t>SONATA BIS</a:t>
                      </a:r>
                      <a:endParaRPr lang="pl-PL" sz="1200" b="1" dirty="0">
                        <a:solidFill>
                          <a:srgbClr val="0066FF"/>
                        </a:solidFill>
                        <a:effectLst/>
                        <a:latin typeface="Arial" pitchFamily="34" charset="0"/>
                        <a:ea typeface="Calibri"/>
                        <a:cs typeface="Arial" pitchFamily="34" charset="0"/>
                      </a:endParaRPr>
                    </a:p>
                  </a:txBody>
                  <a:tcPr marL="51791" marR="51791" marT="0" marB="0" anchor="ctr"/>
                </a:tc>
                <a:tc rowSpan="3">
                  <a:txBody>
                    <a:bodyPr/>
                    <a:lstStyle/>
                    <a:p>
                      <a:pPr algn="ctr">
                        <a:lnSpc>
                          <a:spcPct val="150000"/>
                        </a:lnSpc>
                        <a:spcAft>
                          <a:spcPts val="600"/>
                        </a:spcAft>
                      </a:pPr>
                      <a:r>
                        <a:rPr lang="pl-PL" sz="1400" b="1" dirty="0">
                          <a:effectLst/>
                          <a:latin typeface="Arial" pitchFamily="34" charset="0"/>
                          <a:cs typeface="Arial" pitchFamily="34" charset="0"/>
                        </a:rPr>
                        <a:t>15 września</a:t>
                      </a:r>
                      <a:endParaRPr lang="pl-PL" sz="1400" b="1" dirty="0">
                        <a:effectLst/>
                        <a:latin typeface="Arial" pitchFamily="34" charset="0"/>
                        <a:ea typeface="Calibri"/>
                        <a:cs typeface="Arial" pitchFamily="34" charset="0"/>
                      </a:endParaRPr>
                    </a:p>
                  </a:txBody>
                  <a:tcPr marL="51791" marR="51791" marT="0" marB="0" anchor="ctr">
                    <a:lnR w="12700" cap="flat" cmpd="sng" algn="ctr">
                      <a:solidFill>
                        <a:srgbClr val="DB133C"/>
                      </a:solidFill>
                      <a:prstDash val="solid"/>
                      <a:round/>
                      <a:headEnd type="none" w="med" len="med"/>
                      <a:tailEnd type="none" w="med" len="med"/>
                    </a:lnR>
                  </a:tcPr>
                </a:tc>
                <a:extLst>
                  <a:ext uri="{0D108BD9-81ED-4DB2-BD59-A6C34878D82A}">
                    <a16:rowId xmlns="" xmlns:a16="http://schemas.microsoft.com/office/drawing/2014/main" val="10009"/>
                  </a:ext>
                </a:extLst>
              </a:tr>
              <a:tr h="270000">
                <a:tc>
                  <a:txBody>
                    <a:bodyPr/>
                    <a:lstStyle/>
                    <a:p>
                      <a:pPr marL="0" lvl="0" indent="0" algn="ctr">
                        <a:lnSpc>
                          <a:spcPct val="150000"/>
                        </a:lnSpc>
                        <a:spcAft>
                          <a:spcPts val="600"/>
                        </a:spcAft>
                        <a:buFont typeface="+mj-lt"/>
                        <a:buNone/>
                      </a:pPr>
                      <a:r>
                        <a:rPr lang="pl-PL" sz="1200" b="1" dirty="0">
                          <a:solidFill>
                            <a:srgbClr val="000000"/>
                          </a:solidFill>
                          <a:effectLst/>
                          <a:latin typeface="Arial" pitchFamily="34" charset="0"/>
                          <a:ea typeface="Calibri"/>
                          <a:cs typeface="Arial" pitchFamily="34" charset="0"/>
                        </a:rPr>
                        <a:t>2.</a:t>
                      </a:r>
                    </a:p>
                  </a:txBody>
                  <a:tcPr marL="51791" marR="51791" marT="0" marB="0" anchor="ctr">
                    <a:lnL w="12700" cap="flat" cmpd="sng" algn="ctr">
                      <a:solidFill>
                        <a:srgbClr val="DB133C"/>
                      </a:solidFill>
                      <a:prstDash val="solid"/>
                      <a:round/>
                      <a:headEnd type="none" w="med" len="med"/>
                      <a:tailEnd type="none" w="med" len="med"/>
                    </a:lnL>
                  </a:tcPr>
                </a:tc>
                <a:tc>
                  <a:txBody>
                    <a:bodyPr/>
                    <a:lstStyle/>
                    <a:p>
                      <a:pPr algn="l">
                        <a:lnSpc>
                          <a:spcPct val="150000"/>
                        </a:lnSpc>
                        <a:spcAft>
                          <a:spcPts val="600"/>
                        </a:spcAft>
                      </a:pPr>
                      <a:r>
                        <a:rPr lang="pl-PL" sz="1200" b="1" dirty="0">
                          <a:solidFill>
                            <a:srgbClr val="0066FF"/>
                          </a:solidFill>
                          <a:effectLst/>
                          <a:latin typeface="Arial" pitchFamily="34" charset="0"/>
                          <a:cs typeface="Arial" pitchFamily="34" charset="0"/>
                        </a:rPr>
                        <a:t>HARMONIA</a:t>
                      </a:r>
                      <a:endParaRPr lang="pl-PL" sz="1200" b="1" dirty="0">
                        <a:solidFill>
                          <a:srgbClr val="0066FF"/>
                        </a:solidFill>
                        <a:effectLst/>
                        <a:latin typeface="Arial" pitchFamily="34" charset="0"/>
                        <a:ea typeface="Calibri"/>
                        <a:cs typeface="Arial" pitchFamily="34" charset="0"/>
                      </a:endParaRPr>
                    </a:p>
                  </a:txBody>
                  <a:tcPr marL="51791" marR="51791" marT="0" marB="0" anchor="ctr"/>
                </a:tc>
                <a:tc vMerge="1">
                  <a:txBody>
                    <a:bodyPr/>
                    <a:lstStyle/>
                    <a:p>
                      <a:pPr algn="ctr">
                        <a:lnSpc>
                          <a:spcPct val="150000"/>
                        </a:lnSpc>
                        <a:spcAft>
                          <a:spcPts val="600"/>
                        </a:spcAft>
                      </a:pPr>
                      <a:endParaRPr lang="pl-PL" sz="1400" b="1" dirty="0">
                        <a:effectLst/>
                        <a:latin typeface="Arial" pitchFamily="34" charset="0"/>
                        <a:ea typeface="Calibri"/>
                        <a:cs typeface="Arial" pitchFamily="34" charset="0"/>
                      </a:endParaRPr>
                    </a:p>
                  </a:txBody>
                  <a:tcPr marL="51791" marR="51791" marT="0" marB="0" anchor="ctr">
                    <a:lnR w="12700" cap="flat" cmpd="sng" algn="ctr">
                      <a:solidFill>
                        <a:srgbClr val="DB133C"/>
                      </a:solidFill>
                      <a:prstDash val="solid"/>
                      <a:round/>
                      <a:headEnd type="none" w="med" len="med"/>
                      <a:tailEnd type="none" w="med" len="med"/>
                    </a:lnR>
                  </a:tcPr>
                </a:tc>
                <a:extLst>
                  <a:ext uri="{0D108BD9-81ED-4DB2-BD59-A6C34878D82A}">
                    <a16:rowId xmlns="" xmlns:a16="http://schemas.microsoft.com/office/drawing/2014/main" val="10010"/>
                  </a:ext>
                </a:extLst>
              </a:tr>
              <a:tr h="270000">
                <a:tc>
                  <a:txBody>
                    <a:bodyPr/>
                    <a:lstStyle/>
                    <a:p>
                      <a:pPr marL="0" lvl="0" indent="0" algn="ctr">
                        <a:lnSpc>
                          <a:spcPct val="150000"/>
                        </a:lnSpc>
                        <a:spcAft>
                          <a:spcPts val="600"/>
                        </a:spcAft>
                        <a:buFont typeface="+mj-lt"/>
                        <a:buNone/>
                      </a:pPr>
                      <a:r>
                        <a:rPr lang="pl-PL" sz="1200" b="1" dirty="0">
                          <a:solidFill>
                            <a:srgbClr val="000000"/>
                          </a:solidFill>
                          <a:effectLst/>
                          <a:latin typeface="Arial" pitchFamily="34" charset="0"/>
                          <a:ea typeface="Calibri"/>
                          <a:cs typeface="Arial" pitchFamily="34" charset="0"/>
                        </a:rPr>
                        <a:t>3.</a:t>
                      </a:r>
                    </a:p>
                  </a:txBody>
                  <a:tcPr marL="51791" marR="51791" marT="0" marB="0" anchor="ctr">
                    <a:lnL w="12700" cap="flat" cmpd="sng" algn="ctr">
                      <a:solidFill>
                        <a:srgbClr val="DB133C"/>
                      </a:solidFill>
                      <a:prstDash val="solid"/>
                      <a:round/>
                      <a:headEnd type="none" w="med" len="med"/>
                      <a:tailEnd type="none" w="med" len="med"/>
                    </a:lnL>
                  </a:tcPr>
                </a:tc>
                <a:tc>
                  <a:txBody>
                    <a:bodyPr/>
                    <a:lstStyle/>
                    <a:p>
                      <a:pPr algn="l">
                        <a:lnSpc>
                          <a:spcPct val="150000"/>
                        </a:lnSpc>
                        <a:spcAft>
                          <a:spcPts val="600"/>
                        </a:spcAft>
                      </a:pPr>
                      <a:r>
                        <a:rPr lang="pl-PL" sz="1200" b="1" dirty="0">
                          <a:solidFill>
                            <a:srgbClr val="0066FF"/>
                          </a:solidFill>
                          <a:effectLst/>
                          <a:latin typeface="Arial" pitchFamily="34" charset="0"/>
                          <a:cs typeface="Arial" pitchFamily="34" charset="0"/>
                        </a:rPr>
                        <a:t>MAESTRO</a:t>
                      </a:r>
                      <a:endParaRPr lang="pl-PL" sz="1200" b="1" dirty="0">
                        <a:solidFill>
                          <a:srgbClr val="0066FF"/>
                        </a:solidFill>
                        <a:effectLst/>
                        <a:latin typeface="Arial" pitchFamily="34" charset="0"/>
                        <a:ea typeface="Calibri"/>
                        <a:cs typeface="Arial" pitchFamily="34" charset="0"/>
                      </a:endParaRPr>
                    </a:p>
                  </a:txBody>
                  <a:tcPr marL="51791" marR="51791" marT="0" marB="0" anchor="ctr"/>
                </a:tc>
                <a:tc vMerge="1">
                  <a:txBody>
                    <a:bodyPr/>
                    <a:lstStyle/>
                    <a:p>
                      <a:pPr algn="ctr">
                        <a:lnSpc>
                          <a:spcPct val="150000"/>
                        </a:lnSpc>
                        <a:spcAft>
                          <a:spcPts val="600"/>
                        </a:spcAft>
                      </a:pPr>
                      <a:endParaRPr lang="pl-PL" sz="1400" b="1" dirty="0">
                        <a:effectLst/>
                        <a:latin typeface="Arial" pitchFamily="34" charset="0"/>
                        <a:ea typeface="Calibri"/>
                        <a:cs typeface="Arial" pitchFamily="34" charset="0"/>
                      </a:endParaRPr>
                    </a:p>
                  </a:txBody>
                  <a:tcPr marL="51791" marR="51791" marT="0" marB="0" anchor="ctr">
                    <a:lnR w="12700" cap="flat" cmpd="sng" algn="ctr">
                      <a:solidFill>
                        <a:srgbClr val="DB133C"/>
                      </a:solidFill>
                      <a:prstDash val="solid"/>
                      <a:round/>
                      <a:headEnd type="none" w="med" len="med"/>
                      <a:tailEnd type="none" w="med" len="med"/>
                    </a:lnR>
                  </a:tcPr>
                </a:tc>
                <a:extLst>
                  <a:ext uri="{0D108BD9-81ED-4DB2-BD59-A6C34878D82A}">
                    <a16:rowId xmlns="" xmlns:a16="http://schemas.microsoft.com/office/drawing/2014/main" val="10011"/>
                  </a:ext>
                </a:extLst>
              </a:tr>
              <a:tr h="270000">
                <a:tc>
                  <a:txBody>
                    <a:bodyPr/>
                    <a:lstStyle/>
                    <a:p>
                      <a:pPr marL="0" lvl="0" indent="0" algn="ctr">
                        <a:lnSpc>
                          <a:spcPct val="150000"/>
                        </a:lnSpc>
                        <a:spcAft>
                          <a:spcPts val="600"/>
                        </a:spcAft>
                        <a:buFont typeface="+mj-lt"/>
                        <a:buNone/>
                      </a:pPr>
                      <a:endParaRPr lang="pl-PL" sz="1200" b="1" dirty="0">
                        <a:solidFill>
                          <a:srgbClr val="000000"/>
                        </a:solidFill>
                        <a:effectLst/>
                        <a:latin typeface="Arial" pitchFamily="34" charset="0"/>
                        <a:ea typeface="Calibri"/>
                        <a:cs typeface="Arial" pitchFamily="34" charset="0"/>
                      </a:endParaRPr>
                    </a:p>
                  </a:txBody>
                  <a:tcPr marL="51791" marR="51791" marT="0" marB="0" anchor="ctr">
                    <a:lnL w="12700" cap="flat" cmpd="sng" algn="ctr">
                      <a:solidFill>
                        <a:srgbClr val="DB133C"/>
                      </a:solidFill>
                      <a:prstDash val="solid"/>
                      <a:round/>
                      <a:headEnd type="none" w="med" len="med"/>
                      <a:tailEnd type="none" w="med" len="med"/>
                    </a:lnL>
                    <a:solidFill>
                      <a:schemeClr val="accent4">
                        <a:lumMod val="40000"/>
                        <a:lumOff val="60000"/>
                      </a:schemeClr>
                    </a:solidFill>
                  </a:tcPr>
                </a:tc>
                <a:tc>
                  <a:txBody>
                    <a:bodyPr/>
                    <a:lstStyle/>
                    <a:p>
                      <a:pPr algn="l">
                        <a:lnSpc>
                          <a:spcPct val="150000"/>
                        </a:lnSpc>
                        <a:spcAft>
                          <a:spcPts val="600"/>
                        </a:spcAft>
                      </a:pPr>
                      <a:endParaRPr lang="pl-PL" sz="1200" b="1" dirty="0">
                        <a:solidFill>
                          <a:srgbClr val="DB133C"/>
                        </a:solidFill>
                        <a:effectLst/>
                        <a:latin typeface="Arial" pitchFamily="34" charset="0"/>
                        <a:ea typeface="Calibri"/>
                        <a:cs typeface="Arial" pitchFamily="34" charset="0"/>
                      </a:endParaRPr>
                    </a:p>
                  </a:txBody>
                  <a:tcPr marL="51791" marR="51791" marT="0" marB="0" anchor="ctr">
                    <a:solidFill>
                      <a:schemeClr val="accent4">
                        <a:lumMod val="40000"/>
                        <a:lumOff val="60000"/>
                      </a:schemeClr>
                    </a:solidFill>
                  </a:tcPr>
                </a:tc>
                <a:tc>
                  <a:txBody>
                    <a:bodyPr/>
                    <a:lstStyle/>
                    <a:p>
                      <a:pPr algn="ctr">
                        <a:lnSpc>
                          <a:spcPct val="150000"/>
                        </a:lnSpc>
                        <a:spcAft>
                          <a:spcPts val="600"/>
                        </a:spcAft>
                      </a:pPr>
                      <a:endParaRPr lang="pl-PL" sz="1400" b="1" dirty="0">
                        <a:effectLst/>
                        <a:latin typeface="Arial" pitchFamily="34" charset="0"/>
                        <a:ea typeface="Calibri"/>
                        <a:cs typeface="Arial" pitchFamily="34" charset="0"/>
                      </a:endParaRPr>
                    </a:p>
                  </a:txBody>
                  <a:tcPr marL="51791" marR="51791" marT="0" marB="0" anchor="ctr">
                    <a:lnR w="12700" cap="flat" cmpd="sng" algn="ctr">
                      <a:solidFill>
                        <a:srgbClr val="DB133C"/>
                      </a:solidFill>
                      <a:prstDash val="solid"/>
                      <a:round/>
                      <a:headEnd type="none" w="med" len="med"/>
                      <a:tailEnd type="none" w="med" len="med"/>
                    </a:lnR>
                    <a:solidFill>
                      <a:schemeClr val="accent4">
                        <a:lumMod val="40000"/>
                        <a:lumOff val="60000"/>
                      </a:schemeClr>
                    </a:solidFill>
                  </a:tcPr>
                </a:tc>
                <a:extLst>
                  <a:ext uri="{0D108BD9-81ED-4DB2-BD59-A6C34878D82A}">
                    <a16:rowId xmlns="" xmlns:a16="http://schemas.microsoft.com/office/drawing/2014/main" val="10012"/>
                  </a:ext>
                </a:extLst>
              </a:tr>
              <a:tr h="270000">
                <a:tc>
                  <a:txBody>
                    <a:bodyPr/>
                    <a:lstStyle/>
                    <a:p>
                      <a:pPr marL="0" lvl="0" indent="0" algn="ctr">
                        <a:lnSpc>
                          <a:spcPct val="150000"/>
                        </a:lnSpc>
                        <a:spcAft>
                          <a:spcPts val="600"/>
                        </a:spcAft>
                        <a:buFont typeface="+mj-lt"/>
                        <a:buNone/>
                      </a:pPr>
                      <a:r>
                        <a:rPr lang="pl-PL" sz="1200" b="1" dirty="0">
                          <a:solidFill>
                            <a:srgbClr val="000000"/>
                          </a:solidFill>
                          <a:effectLst/>
                          <a:latin typeface="Arial" pitchFamily="34" charset="0"/>
                          <a:ea typeface="Calibri"/>
                          <a:cs typeface="Arial" pitchFamily="34" charset="0"/>
                        </a:rPr>
                        <a:t>1.</a:t>
                      </a:r>
                    </a:p>
                  </a:txBody>
                  <a:tcPr marL="51791" marR="51791" marT="0" marB="0" anchor="ctr">
                    <a:lnL w="12700" cap="flat" cmpd="sng" algn="ctr">
                      <a:solidFill>
                        <a:srgbClr val="DB133C"/>
                      </a:solidFill>
                      <a:prstDash val="solid"/>
                      <a:round/>
                      <a:headEnd type="none" w="med" len="med"/>
                      <a:tailEnd type="none" w="med" len="med"/>
                    </a:lnL>
                  </a:tcPr>
                </a:tc>
                <a:tc>
                  <a:txBody>
                    <a:bodyPr/>
                    <a:lstStyle/>
                    <a:p>
                      <a:pPr algn="l">
                        <a:lnSpc>
                          <a:spcPct val="150000"/>
                        </a:lnSpc>
                        <a:spcAft>
                          <a:spcPts val="600"/>
                        </a:spcAft>
                      </a:pPr>
                      <a:r>
                        <a:rPr lang="pl-PL" sz="1200" b="1" dirty="0">
                          <a:solidFill>
                            <a:srgbClr val="0066FF"/>
                          </a:solidFill>
                          <a:effectLst/>
                          <a:latin typeface="Arial" pitchFamily="34" charset="0"/>
                          <a:cs typeface="Arial" pitchFamily="34" charset="0"/>
                        </a:rPr>
                        <a:t>OPUS</a:t>
                      </a:r>
                      <a:endParaRPr lang="pl-PL" sz="1200" b="1" dirty="0">
                        <a:solidFill>
                          <a:srgbClr val="0066FF"/>
                        </a:solidFill>
                        <a:effectLst/>
                        <a:latin typeface="Arial" pitchFamily="34" charset="0"/>
                        <a:ea typeface="Calibri"/>
                        <a:cs typeface="Arial" pitchFamily="34" charset="0"/>
                      </a:endParaRPr>
                    </a:p>
                  </a:txBody>
                  <a:tcPr marL="51791" marR="51791" marT="0" marB="0" anchor="ctr"/>
                </a:tc>
                <a:tc rowSpan="3">
                  <a:txBody>
                    <a:bodyPr/>
                    <a:lstStyle/>
                    <a:p>
                      <a:pPr algn="ctr">
                        <a:lnSpc>
                          <a:spcPct val="150000"/>
                        </a:lnSpc>
                        <a:spcAft>
                          <a:spcPts val="600"/>
                        </a:spcAft>
                      </a:pPr>
                      <a:r>
                        <a:rPr lang="pl-PL" sz="1400" b="1" dirty="0">
                          <a:effectLst/>
                          <a:latin typeface="Arial" pitchFamily="34" charset="0"/>
                          <a:cs typeface="Arial" pitchFamily="34" charset="0"/>
                        </a:rPr>
                        <a:t>15 grudnia</a:t>
                      </a:r>
                      <a:endParaRPr lang="pl-PL" sz="1400" b="1" dirty="0">
                        <a:effectLst/>
                        <a:latin typeface="Arial" pitchFamily="34" charset="0"/>
                        <a:ea typeface="Calibri"/>
                        <a:cs typeface="Arial" pitchFamily="34" charset="0"/>
                      </a:endParaRPr>
                    </a:p>
                  </a:txBody>
                  <a:tcPr marL="51791" marR="51791" marT="0" marB="0" anchor="ctr">
                    <a:lnR w="12700" cap="flat" cmpd="sng" algn="ctr">
                      <a:solidFill>
                        <a:srgbClr val="DB133C"/>
                      </a:solidFill>
                      <a:prstDash val="solid"/>
                      <a:round/>
                      <a:headEnd type="none" w="med" len="med"/>
                      <a:tailEnd type="none" w="med" len="med"/>
                    </a:lnR>
                  </a:tcPr>
                </a:tc>
                <a:extLst>
                  <a:ext uri="{0D108BD9-81ED-4DB2-BD59-A6C34878D82A}">
                    <a16:rowId xmlns="" xmlns:a16="http://schemas.microsoft.com/office/drawing/2014/main" val="10013"/>
                  </a:ext>
                </a:extLst>
              </a:tr>
              <a:tr h="270000">
                <a:tc>
                  <a:txBody>
                    <a:bodyPr/>
                    <a:lstStyle/>
                    <a:p>
                      <a:pPr marL="0" lvl="0" indent="0" algn="ctr">
                        <a:lnSpc>
                          <a:spcPct val="150000"/>
                        </a:lnSpc>
                        <a:spcAft>
                          <a:spcPts val="600"/>
                        </a:spcAft>
                        <a:buFont typeface="+mj-lt"/>
                        <a:buNone/>
                      </a:pPr>
                      <a:r>
                        <a:rPr lang="pl-PL" sz="1200" b="1" dirty="0">
                          <a:solidFill>
                            <a:srgbClr val="000000"/>
                          </a:solidFill>
                          <a:effectLst/>
                          <a:latin typeface="Arial" pitchFamily="34" charset="0"/>
                          <a:ea typeface="Calibri"/>
                          <a:cs typeface="Arial" pitchFamily="34" charset="0"/>
                        </a:rPr>
                        <a:t>2.</a:t>
                      </a:r>
                    </a:p>
                  </a:txBody>
                  <a:tcPr marL="51791" marR="51791" marT="0" marB="0" anchor="ctr">
                    <a:lnL w="12700" cap="flat" cmpd="sng" algn="ctr">
                      <a:solidFill>
                        <a:srgbClr val="DB133C"/>
                      </a:solidFill>
                      <a:prstDash val="solid"/>
                      <a:round/>
                      <a:headEnd type="none" w="med" len="med"/>
                      <a:tailEnd type="none" w="med" len="med"/>
                    </a:lnL>
                  </a:tcPr>
                </a:tc>
                <a:tc>
                  <a:txBody>
                    <a:bodyPr/>
                    <a:lstStyle/>
                    <a:p>
                      <a:pPr algn="l">
                        <a:lnSpc>
                          <a:spcPct val="150000"/>
                        </a:lnSpc>
                        <a:spcAft>
                          <a:spcPts val="600"/>
                        </a:spcAft>
                      </a:pPr>
                      <a:r>
                        <a:rPr lang="pl-PL" sz="1200" b="1" dirty="0">
                          <a:solidFill>
                            <a:srgbClr val="0066FF"/>
                          </a:solidFill>
                          <a:effectLst/>
                          <a:latin typeface="Arial" pitchFamily="34" charset="0"/>
                          <a:cs typeface="Arial" pitchFamily="34" charset="0"/>
                        </a:rPr>
                        <a:t>PRELUDIUM</a:t>
                      </a:r>
                      <a:endParaRPr lang="pl-PL" sz="1200" b="1" dirty="0">
                        <a:solidFill>
                          <a:srgbClr val="0066FF"/>
                        </a:solidFill>
                        <a:effectLst/>
                        <a:latin typeface="Arial" pitchFamily="34" charset="0"/>
                        <a:ea typeface="Calibri"/>
                        <a:cs typeface="Arial" pitchFamily="34" charset="0"/>
                      </a:endParaRPr>
                    </a:p>
                  </a:txBody>
                  <a:tcPr marL="51791" marR="51791" marT="0" marB="0" anchor="ctr"/>
                </a:tc>
                <a:tc vMerge="1">
                  <a:txBody>
                    <a:bodyPr/>
                    <a:lstStyle/>
                    <a:p>
                      <a:pPr algn="ctr">
                        <a:lnSpc>
                          <a:spcPct val="150000"/>
                        </a:lnSpc>
                        <a:spcAft>
                          <a:spcPts val="600"/>
                        </a:spcAft>
                      </a:pPr>
                      <a:endParaRPr lang="pl-PL" sz="1400" b="1" dirty="0">
                        <a:effectLst/>
                        <a:latin typeface="Arial" pitchFamily="34" charset="0"/>
                        <a:ea typeface="Calibri"/>
                        <a:cs typeface="Arial" pitchFamily="34" charset="0"/>
                      </a:endParaRPr>
                    </a:p>
                  </a:txBody>
                  <a:tcPr marL="51791" marR="51791" marT="0" marB="0" anchor="ctr">
                    <a:lnR w="12700" cap="flat" cmpd="sng" algn="ctr">
                      <a:solidFill>
                        <a:srgbClr val="DB133C"/>
                      </a:solidFill>
                      <a:prstDash val="solid"/>
                      <a:round/>
                      <a:headEnd type="none" w="med" len="med"/>
                      <a:tailEnd type="none" w="med" len="med"/>
                    </a:lnR>
                  </a:tcPr>
                </a:tc>
                <a:extLst>
                  <a:ext uri="{0D108BD9-81ED-4DB2-BD59-A6C34878D82A}">
                    <a16:rowId xmlns="" xmlns:a16="http://schemas.microsoft.com/office/drawing/2014/main" val="10014"/>
                  </a:ext>
                </a:extLst>
              </a:tr>
              <a:tr h="270000">
                <a:tc>
                  <a:txBody>
                    <a:bodyPr/>
                    <a:lstStyle/>
                    <a:p>
                      <a:pPr marL="0" lvl="0" indent="0" algn="ctr">
                        <a:lnSpc>
                          <a:spcPct val="150000"/>
                        </a:lnSpc>
                        <a:spcAft>
                          <a:spcPts val="600"/>
                        </a:spcAft>
                        <a:buFont typeface="+mj-lt"/>
                        <a:buNone/>
                      </a:pPr>
                      <a:r>
                        <a:rPr lang="pl-PL" sz="1200" b="1" dirty="0">
                          <a:solidFill>
                            <a:srgbClr val="000000"/>
                          </a:solidFill>
                          <a:effectLst/>
                          <a:latin typeface="Arial" pitchFamily="34" charset="0"/>
                          <a:ea typeface="Calibri"/>
                          <a:cs typeface="Arial" pitchFamily="34" charset="0"/>
                        </a:rPr>
                        <a:t>3.</a:t>
                      </a:r>
                    </a:p>
                  </a:txBody>
                  <a:tcPr marL="51791" marR="51791" marT="0" marB="0" anchor="ctr">
                    <a:lnL w="12700" cap="flat" cmpd="sng" algn="ctr">
                      <a:solidFill>
                        <a:srgbClr val="DB133C"/>
                      </a:solidFill>
                      <a:prstDash val="solid"/>
                      <a:round/>
                      <a:headEnd type="none" w="med" len="med"/>
                      <a:tailEnd type="none" w="med" len="med"/>
                    </a:lnL>
                  </a:tcPr>
                </a:tc>
                <a:tc>
                  <a:txBody>
                    <a:bodyPr/>
                    <a:lstStyle/>
                    <a:p>
                      <a:pPr algn="l">
                        <a:lnSpc>
                          <a:spcPct val="150000"/>
                        </a:lnSpc>
                        <a:spcAft>
                          <a:spcPts val="600"/>
                        </a:spcAft>
                      </a:pPr>
                      <a:r>
                        <a:rPr lang="pl-PL" sz="1200" b="1" strike="sngStrike" dirty="0">
                          <a:solidFill>
                            <a:srgbClr val="000000"/>
                          </a:solidFill>
                          <a:effectLst/>
                          <a:latin typeface="Arial" pitchFamily="34" charset="0"/>
                          <a:cs typeface="Arial" pitchFamily="34" charset="0"/>
                        </a:rPr>
                        <a:t>SONATA</a:t>
                      </a:r>
                      <a:endParaRPr lang="pl-PL" sz="1200" b="1" strike="sngStrike" dirty="0">
                        <a:solidFill>
                          <a:srgbClr val="000000"/>
                        </a:solidFill>
                        <a:effectLst/>
                        <a:latin typeface="Arial" pitchFamily="34" charset="0"/>
                        <a:ea typeface="Calibri"/>
                        <a:cs typeface="Arial" pitchFamily="34" charset="0"/>
                      </a:endParaRPr>
                    </a:p>
                  </a:txBody>
                  <a:tcPr marL="51791" marR="51791" marT="0" marB="0" anchor="ctr"/>
                </a:tc>
                <a:tc vMerge="1">
                  <a:txBody>
                    <a:bodyPr/>
                    <a:lstStyle/>
                    <a:p>
                      <a:pPr algn="ctr">
                        <a:lnSpc>
                          <a:spcPct val="150000"/>
                        </a:lnSpc>
                        <a:spcAft>
                          <a:spcPts val="600"/>
                        </a:spcAft>
                      </a:pPr>
                      <a:endParaRPr lang="pl-PL" sz="1400" b="1" dirty="0">
                        <a:effectLst/>
                        <a:latin typeface="Arial" pitchFamily="34" charset="0"/>
                        <a:ea typeface="Calibri"/>
                        <a:cs typeface="Arial" pitchFamily="34" charset="0"/>
                      </a:endParaRPr>
                    </a:p>
                  </a:txBody>
                  <a:tcPr marL="51791" marR="51791" marT="0" marB="0" anchor="ctr">
                    <a:lnR w="12700" cap="flat" cmpd="sng" algn="ctr">
                      <a:solidFill>
                        <a:srgbClr val="DB133C"/>
                      </a:solidFill>
                      <a:prstDash val="solid"/>
                      <a:round/>
                      <a:headEnd type="none" w="med" len="med"/>
                      <a:tailEnd type="none" w="med" len="med"/>
                    </a:lnR>
                  </a:tcPr>
                </a:tc>
                <a:extLst>
                  <a:ext uri="{0D108BD9-81ED-4DB2-BD59-A6C34878D82A}">
                    <a16:rowId xmlns="" xmlns:a16="http://schemas.microsoft.com/office/drawing/2014/main" val="10015"/>
                  </a:ext>
                </a:extLst>
              </a:tr>
            </a:tbl>
          </a:graphicData>
        </a:graphic>
      </p:graphicFrame>
    </p:spTree>
    <p:extLst>
      <p:ext uri="{BB962C8B-B14F-4D97-AF65-F5344CB8AC3E}">
        <p14:creationId xmlns:p14="http://schemas.microsoft.com/office/powerpoint/2010/main" val="2375488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476682"/>
            <a:ext cx="7715200" cy="720070"/>
          </a:xfrm>
        </p:spPr>
        <p:txBody>
          <a:bodyPr>
            <a:noAutofit/>
          </a:bodyPr>
          <a:lstStyle/>
          <a:p>
            <a:pPr algn="l"/>
            <a:r>
              <a:rPr lang="pl-PL" sz="3200" dirty="0">
                <a:solidFill>
                  <a:srgbClr val="58585A"/>
                </a:solidFill>
                <a:latin typeface="+mn-lt"/>
              </a:rPr>
              <a:t>Ograniczenia w składaniu wniosków</a:t>
            </a:r>
            <a:endParaRPr lang="en-GB" sz="3200" dirty="0">
              <a:solidFill>
                <a:srgbClr val="58585A"/>
              </a:solidFill>
              <a:latin typeface="+mn-lt"/>
            </a:endParaRPr>
          </a:p>
        </p:txBody>
      </p:sp>
      <p:sp>
        <p:nvSpPr>
          <p:cNvPr id="4" name="Symbol zastępczy numeru slajdu 3"/>
          <p:cNvSpPr>
            <a:spLocks noGrp="1"/>
          </p:cNvSpPr>
          <p:nvPr>
            <p:ph type="sldNum" sz="quarter" idx="12"/>
          </p:nvPr>
        </p:nvSpPr>
        <p:spPr/>
        <p:txBody>
          <a:bodyPr/>
          <a:lstStyle/>
          <a:p>
            <a:fld id="{930C7376-5BD8-4B18-A792-65A73A5F61B6}" type="slidenum">
              <a:rPr lang="pl-PL" smtClean="0"/>
              <a:pPr/>
              <a:t>11</a:t>
            </a:fld>
            <a:endParaRPr lang="pl-PL" dirty="0"/>
          </a:p>
        </p:txBody>
      </p:sp>
      <p:grpSp>
        <p:nvGrpSpPr>
          <p:cNvPr id="3" name="Grupa 7"/>
          <p:cNvGrpSpPr/>
          <p:nvPr/>
        </p:nvGrpSpPr>
        <p:grpSpPr>
          <a:xfrm>
            <a:off x="0" y="1435635"/>
            <a:ext cx="9165456" cy="45719"/>
            <a:chOff x="-76076" y="1412776"/>
            <a:chExt cx="9241532" cy="45719"/>
          </a:xfrm>
          <a:effectLst>
            <a:outerShdw blurRad="50800" dist="38100" dir="2700000" algn="tl" rotWithShape="0">
              <a:prstClr val="black">
                <a:alpha val="40000"/>
              </a:prstClr>
            </a:outerShdw>
          </a:effectLst>
        </p:grpSpPr>
        <p:sp>
          <p:nvSpPr>
            <p:cNvPr id="9" name="Prostokąt 8"/>
            <p:cNvSpPr/>
            <p:nvPr/>
          </p:nvSpPr>
          <p:spPr>
            <a:xfrm>
              <a:off x="1796132" y="1412776"/>
              <a:ext cx="1876276" cy="45719"/>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FF0000"/>
                </a:solidFill>
              </a:endParaRPr>
            </a:p>
          </p:txBody>
        </p:sp>
        <p:sp>
          <p:nvSpPr>
            <p:cNvPr id="10" name="Prostokąt 9"/>
            <p:cNvSpPr/>
            <p:nvPr/>
          </p:nvSpPr>
          <p:spPr>
            <a:xfrm>
              <a:off x="3672408" y="1412776"/>
              <a:ext cx="1872208" cy="45719"/>
            </a:xfrm>
            <a:prstGeom prst="rect">
              <a:avLst/>
            </a:prstGeom>
            <a:solidFill>
              <a:srgbClr val="92D050"/>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l-PL" dirty="0"/>
            </a:p>
          </p:txBody>
        </p:sp>
        <p:sp>
          <p:nvSpPr>
            <p:cNvPr id="11" name="Prostokąt 10"/>
            <p:cNvSpPr/>
            <p:nvPr/>
          </p:nvSpPr>
          <p:spPr>
            <a:xfrm>
              <a:off x="5543996" y="1412776"/>
              <a:ext cx="1872208" cy="45719"/>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2" name="Prostokąt 11"/>
            <p:cNvSpPr/>
            <p:nvPr/>
          </p:nvSpPr>
          <p:spPr>
            <a:xfrm>
              <a:off x="-76076" y="1412776"/>
              <a:ext cx="1872208" cy="45719"/>
            </a:xfrm>
            <a:prstGeom prst="rect">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accent4">
                    <a:lumMod val="60000"/>
                    <a:lumOff val="40000"/>
                  </a:schemeClr>
                </a:solidFill>
              </a:endParaRPr>
            </a:p>
          </p:txBody>
        </p:sp>
        <p:sp>
          <p:nvSpPr>
            <p:cNvPr id="13" name="Prostokąt 12"/>
            <p:cNvSpPr/>
            <p:nvPr/>
          </p:nvSpPr>
          <p:spPr>
            <a:xfrm>
              <a:off x="7416204" y="1412776"/>
              <a:ext cx="1749252" cy="45719"/>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pSp>
      <p:pic>
        <p:nvPicPr>
          <p:cNvPr id="15" name="Picture 4" descr="http://www.ncn.gov.pl/drupal/sites/all/themes/ncn-nowa/img/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6446143"/>
            <a:ext cx="4105275" cy="342901"/>
          </a:xfrm>
          <a:prstGeom prst="rect">
            <a:avLst/>
          </a:prstGeom>
          <a:noFill/>
          <a:extLst>
            <a:ext uri="{909E8E84-426E-40DD-AFC4-6F175D3DCCD1}">
              <a14:hiddenFill xmlns:a14="http://schemas.microsoft.com/office/drawing/2010/main">
                <a:solidFill>
                  <a:srgbClr val="FFFFFF"/>
                </a:solidFill>
              </a14:hiddenFill>
            </a:ext>
          </a:extLst>
        </p:spPr>
      </p:pic>
      <p:sp>
        <p:nvSpPr>
          <p:cNvPr id="5" name="Prostokąt 4"/>
          <p:cNvSpPr/>
          <p:nvPr/>
        </p:nvSpPr>
        <p:spPr>
          <a:xfrm>
            <a:off x="395536" y="1772816"/>
            <a:ext cx="8352928" cy="3847207"/>
          </a:xfrm>
          <a:prstGeom prst="rect">
            <a:avLst/>
          </a:prstGeom>
        </p:spPr>
        <p:txBody>
          <a:bodyPr wrap="square">
            <a:spAutoFit/>
          </a:bodyPr>
          <a:lstStyle/>
          <a:p>
            <a:pPr algn="just"/>
            <a:r>
              <a:rPr lang="pl-PL" sz="2000" dirty="0">
                <a:solidFill>
                  <a:srgbClr val="FF0000"/>
                </a:solidFill>
              </a:rPr>
              <a:t>Potencjalny kierownik projektu może złożyć TYLKO JEDEN WNIOSEK w danej edycji konkursów.</a:t>
            </a:r>
          </a:p>
          <a:p>
            <a:pPr algn="just"/>
            <a:endParaRPr lang="pl-PL" sz="1700" dirty="0">
              <a:solidFill>
                <a:srgbClr val="FF0000"/>
              </a:solidFill>
            </a:endParaRPr>
          </a:p>
          <a:p>
            <a:pPr algn="just"/>
            <a:r>
              <a:rPr lang="pl-PL" sz="1700" dirty="0">
                <a:solidFill>
                  <a:schemeClr val="tx1">
                    <a:lumMod val="75000"/>
                  </a:schemeClr>
                </a:solidFill>
              </a:rPr>
              <a:t>Jednocześnie można kierować najwyżej </a:t>
            </a:r>
            <a:r>
              <a:rPr lang="pl-PL" sz="1700" dirty="0">
                <a:solidFill>
                  <a:srgbClr val="FF0000"/>
                </a:solidFill>
              </a:rPr>
              <a:t>trzema</a:t>
            </a:r>
            <a:r>
              <a:rPr lang="pl-PL" sz="1700" dirty="0">
                <a:solidFill>
                  <a:schemeClr val="tx1">
                    <a:lumMod val="75000"/>
                  </a:schemeClr>
                </a:solidFill>
              </a:rPr>
              <a:t> projektami finansowanymi przez NCN, czyli można realizować </a:t>
            </a:r>
            <a:r>
              <a:rPr lang="pl-PL" sz="1700" dirty="0">
                <a:solidFill>
                  <a:srgbClr val="FF0000"/>
                </a:solidFill>
              </a:rPr>
              <a:t>dwa</a:t>
            </a:r>
            <a:r>
              <a:rPr lang="pl-PL" sz="1700" dirty="0">
                <a:solidFill>
                  <a:schemeClr val="tx1">
                    <a:lumMod val="75000"/>
                  </a:schemeClr>
                </a:solidFill>
              </a:rPr>
              <a:t> i </a:t>
            </a:r>
            <a:r>
              <a:rPr lang="pl-PL" sz="1700" dirty="0">
                <a:solidFill>
                  <a:srgbClr val="FF0000"/>
                </a:solidFill>
              </a:rPr>
              <a:t>złożyć trzeci.</a:t>
            </a:r>
          </a:p>
          <a:p>
            <a:pPr algn="just"/>
            <a:endParaRPr lang="pl-PL" sz="1700" dirty="0">
              <a:solidFill>
                <a:schemeClr val="tx1">
                  <a:lumMod val="75000"/>
                </a:schemeClr>
              </a:solidFill>
            </a:endParaRPr>
          </a:p>
          <a:p>
            <a:pPr algn="just"/>
            <a:r>
              <a:rPr lang="pl-PL" sz="1700" dirty="0">
                <a:solidFill>
                  <a:schemeClr val="tx1">
                    <a:lumMod val="75000"/>
                  </a:schemeClr>
                </a:solidFill>
              </a:rPr>
              <a:t>Wniosek można złożyć ponownie dopiero, kiedy zakończy się jego ocena. </a:t>
            </a:r>
            <a:r>
              <a:rPr lang="pl-PL" sz="1700" b="1" dirty="0">
                <a:solidFill>
                  <a:schemeClr val="tx1">
                    <a:lumMod val="75000"/>
                  </a:schemeClr>
                </a:solidFill>
              </a:rPr>
              <a:t>UWAGA NA PROCEDURĘ ODWOŁAWCZĄ!!!</a:t>
            </a:r>
          </a:p>
          <a:p>
            <a:pPr algn="just"/>
            <a:endParaRPr lang="pl-PL" sz="1700" dirty="0">
              <a:solidFill>
                <a:schemeClr val="tx1">
                  <a:lumMod val="75000"/>
                </a:schemeClr>
              </a:solidFill>
            </a:endParaRPr>
          </a:p>
          <a:p>
            <a:pPr algn="just"/>
            <a:r>
              <a:rPr lang="pl-PL" sz="1700" dirty="0">
                <a:solidFill>
                  <a:schemeClr val="tx1">
                    <a:lumMod val="75000"/>
                  </a:schemeClr>
                </a:solidFill>
              </a:rPr>
              <a:t>W konkursach PRELUDIUM i OPUS, w kolejnej (sąsiadującej) edycji, nie można złożyć ponownie wniosków, które nie zostały zakwalifikowane do 2. etapu oceny merytorycznej, z wyjątkiem tych, które odpadły z konkursu z przyczyn formalnych (</a:t>
            </a:r>
            <a:r>
              <a:rPr lang="pl-PL" sz="1700" dirty="0"/>
              <a:t>niespełniania warunków konkursu) lub źle skonstruowanego i opisanego kosztorysu lub skierowania wniosku do niewłaściwego panelu.</a:t>
            </a:r>
          </a:p>
        </p:txBody>
      </p:sp>
    </p:spTree>
    <p:extLst>
      <p:ext uri="{BB962C8B-B14F-4D97-AF65-F5344CB8AC3E}">
        <p14:creationId xmlns:p14="http://schemas.microsoft.com/office/powerpoint/2010/main" val="10152290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476672"/>
            <a:ext cx="7715200" cy="720070"/>
          </a:xfrm>
        </p:spPr>
        <p:txBody>
          <a:bodyPr>
            <a:noAutofit/>
          </a:bodyPr>
          <a:lstStyle/>
          <a:p>
            <a:pPr algn="l"/>
            <a:r>
              <a:rPr lang="pl-PL" sz="3200" dirty="0">
                <a:solidFill>
                  <a:srgbClr val="58585A"/>
                </a:solidFill>
                <a:latin typeface="+mn-lt"/>
                <a:cs typeface="Arial" pitchFamily="34" charset="0"/>
              </a:rPr>
              <a:t>Ograniczenia w składaniu wniosków</a:t>
            </a:r>
            <a:endParaRPr lang="en-GB" sz="3200" dirty="0">
              <a:solidFill>
                <a:srgbClr val="58585A"/>
              </a:solidFill>
              <a:latin typeface="+mn-lt"/>
              <a:cs typeface="Arial" pitchFamily="34" charset="0"/>
            </a:endParaRPr>
          </a:p>
        </p:txBody>
      </p:sp>
      <p:sp>
        <p:nvSpPr>
          <p:cNvPr id="4" name="Symbol zastępczy numeru slajdu 3"/>
          <p:cNvSpPr>
            <a:spLocks noGrp="1"/>
          </p:cNvSpPr>
          <p:nvPr>
            <p:ph type="sldNum" sz="quarter" idx="12"/>
          </p:nvPr>
        </p:nvSpPr>
        <p:spPr/>
        <p:txBody>
          <a:bodyPr/>
          <a:lstStyle/>
          <a:p>
            <a:fld id="{930C7376-5BD8-4B18-A792-65A73A5F61B6}" type="slidenum">
              <a:rPr lang="pl-PL" smtClean="0"/>
              <a:pPr/>
              <a:t>12</a:t>
            </a:fld>
            <a:endParaRPr lang="pl-PL" dirty="0"/>
          </a:p>
        </p:txBody>
      </p:sp>
      <p:grpSp>
        <p:nvGrpSpPr>
          <p:cNvPr id="3" name="Grupa 7"/>
          <p:cNvGrpSpPr/>
          <p:nvPr/>
        </p:nvGrpSpPr>
        <p:grpSpPr>
          <a:xfrm>
            <a:off x="0" y="1435635"/>
            <a:ext cx="9165456" cy="45719"/>
            <a:chOff x="-76076" y="1412776"/>
            <a:chExt cx="9241532" cy="45719"/>
          </a:xfrm>
          <a:effectLst>
            <a:outerShdw blurRad="50800" dist="38100" dir="2700000" algn="tl" rotWithShape="0">
              <a:prstClr val="black">
                <a:alpha val="40000"/>
              </a:prstClr>
            </a:outerShdw>
          </a:effectLst>
        </p:grpSpPr>
        <p:sp>
          <p:nvSpPr>
            <p:cNvPr id="9" name="Prostokąt 8"/>
            <p:cNvSpPr/>
            <p:nvPr/>
          </p:nvSpPr>
          <p:spPr>
            <a:xfrm>
              <a:off x="1796132" y="1412776"/>
              <a:ext cx="1876276" cy="45719"/>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FF0000"/>
                </a:solidFill>
              </a:endParaRPr>
            </a:p>
          </p:txBody>
        </p:sp>
        <p:sp>
          <p:nvSpPr>
            <p:cNvPr id="10" name="Prostokąt 9"/>
            <p:cNvSpPr/>
            <p:nvPr/>
          </p:nvSpPr>
          <p:spPr>
            <a:xfrm>
              <a:off x="3672408" y="1412776"/>
              <a:ext cx="1872208" cy="45719"/>
            </a:xfrm>
            <a:prstGeom prst="rect">
              <a:avLst/>
            </a:prstGeom>
            <a:solidFill>
              <a:srgbClr val="92D050"/>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l-PL" dirty="0"/>
            </a:p>
          </p:txBody>
        </p:sp>
        <p:sp>
          <p:nvSpPr>
            <p:cNvPr id="11" name="Prostokąt 10"/>
            <p:cNvSpPr/>
            <p:nvPr/>
          </p:nvSpPr>
          <p:spPr>
            <a:xfrm>
              <a:off x="5543996" y="1412776"/>
              <a:ext cx="1872208" cy="45719"/>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2" name="Prostokąt 11"/>
            <p:cNvSpPr/>
            <p:nvPr/>
          </p:nvSpPr>
          <p:spPr>
            <a:xfrm>
              <a:off x="-76076" y="1412776"/>
              <a:ext cx="1872208" cy="45719"/>
            </a:xfrm>
            <a:prstGeom prst="rect">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accent4">
                    <a:lumMod val="60000"/>
                    <a:lumOff val="40000"/>
                  </a:schemeClr>
                </a:solidFill>
              </a:endParaRPr>
            </a:p>
          </p:txBody>
        </p:sp>
        <p:sp>
          <p:nvSpPr>
            <p:cNvPr id="13" name="Prostokąt 12"/>
            <p:cNvSpPr/>
            <p:nvPr/>
          </p:nvSpPr>
          <p:spPr>
            <a:xfrm>
              <a:off x="7416204" y="1412776"/>
              <a:ext cx="1749252" cy="45719"/>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pSp>
      <p:pic>
        <p:nvPicPr>
          <p:cNvPr id="15" name="Picture 4" descr="http://www.ncn.gov.pl/drupal/sites/all/themes/ncn-nowa/img/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6446143"/>
            <a:ext cx="4105275" cy="342901"/>
          </a:xfrm>
          <a:prstGeom prst="rect">
            <a:avLst/>
          </a:prstGeom>
          <a:noFill/>
          <a:extLst>
            <a:ext uri="{909E8E84-426E-40DD-AFC4-6F175D3DCCD1}">
              <a14:hiddenFill xmlns:a14="http://schemas.microsoft.com/office/drawing/2010/main">
                <a:solidFill>
                  <a:srgbClr val="FFFFFF"/>
                </a:solidFill>
              </a14:hiddenFill>
            </a:ext>
          </a:extLst>
        </p:spPr>
      </p:pic>
      <p:sp>
        <p:nvSpPr>
          <p:cNvPr id="5" name="Prostokąt 4"/>
          <p:cNvSpPr/>
          <p:nvPr/>
        </p:nvSpPr>
        <p:spPr>
          <a:xfrm>
            <a:off x="251520" y="1340768"/>
            <a:ext cx="8352928" cy="4801314"/>
          </a:xfrm>
          <a:prstGeom prst="rect">
            <a:avLst/>
          </a:prstGeom>
        </p:spPr>
        <p:txBody>
          <a:bodyPr wrap="square">
            <a:spAutoFit/>
          </a:bodyPr>
          <a:lstStyle/>
          <a:p>
            <a:pPr algn="just"/>
            <a:endParaRPr lang="pl-PL" b="1" dirty="0">
              <a:solidFill>
                <a:schemeClr val="tx1">
                  <a:lumMod val="75000"/>
                </a:schemeClr>
              </a:solidFill>
            </a:endParaRPr>
          </a:p>
          <a:p>
            <a:pPr algn="just"/>
            <a:endParaRPr lang="pl-PL" b="1" dirty="0">
              <a:solidFill>
                <a:schemeClr val="tx1">
                  <a:lumMod val="75000"/>
                </a:schemeClr>
              </a:solidFill>
            </a:endParaRPr>
          </a:p>
          <a:p>
            <a:pPr algn="just"/>
            <a:endParaRPr lang="pl-PL" b="1" dirty="0">
              <a:solidFill>
                <a:schemeClr val="tx1">
                  <a:lumMod val="75000"/>
                </a:schemeClr>
              </a:solidFill>
            </a:endParaRPr>
          </a:p>
          <a:p>
            <a:pPr algn="just"/>
            <a:r>
              <a:rPr lang="pl-PL" sz="2400" dirty="0">
                <a:solidFill>
                  <a:schemeClr val="tx1">
                    <a:lumMod val="75000"/>
                  </a:schemeClr>
                </a:solidFill>
              </a:rPr>
              <a:t>Kierownikiem PRELUDIUM, SONATINY, SONATY, SONATY BIS oraz laureatem konkursu ETIUDA  </a:t>
            </a:r>
            <a:r>
              <a:rPr lang="pl-PL" sz="2400" dirty="0">
                <a:solidFill>
                  <a:srgbClr val="DB133C"/>
                </a:solidFill>
              </a:rPr>
              <a:t>można być tylko raz</a:t>
            </a:r>
            <a:r>
              <a:rPr lang="pl-PL" sz="2400" dirty="0">
                <a:solidFill>
                  <a:schemeClr val="tx1">
                    <a:lumMod val="75000"/>
                  </a:schemeClr>
                </a:solidFill>
              </a:rPr>
              <a:t>. </a:t>
            </a:r>
          </a:p>
          <a:p>
            <a:pPr algn="just"/>
            <a:endParaRPr lang="pl-PL" sz="2400" dirty="0">
              <a:solidFill>
                <a:schemeClr val="tx1">
                  <a:lumMod val="75000"/>
                </a:schemeClr>
              </a:solidFill>
            </a:endParaRPr>
          </a:p>
          <a:p>
            <a:pPr algn="just"/>
            <a:endParaRPr lang="pl-PL" sz="2400" dirty="0">
              <a:solidFill>
                <a:schemeClr val="tx1">
                  <a:lumMod val="75000"/>
                </a:schemeClr>
              </a:solidFill>
            </a:endParaRPr>
          </a:p>
          <a:p>
            <a:pPr algn="just"/>
            <a:endParaRPr lang="pl-PL" sz="2400" dirty="0">
              <a:solidFill>
                <a:schemeClr val="tx1">
                  <a:lumMod val="75000"/>
                </a:schemeClr>
              </a:solidFill>
            </a:endParaRPr>
          </a:p>
          <a:p>
            <a:pPr algn="just"/>
            <a:r>
              <a:rPr lang="pl-PL" sz="2400" dirty="0">
                <a:solidFill>
                  <a:schemeClr val="tx1">
                    <a:lumMod val="75000"/>
                  </a:schemeClr>
                </a:solidFill>
              </a:rPr>
              <a:t>Kierownicy projektów MAESTRO, mogą ubiegać się o finansowanie kolejnego projektu w konkursie MAESTRO </a:t>
            </a:r>
            <a:r>
              <a:rPr lang="pl-PL" sz="2400" dirty="0">
                <a:solidFill>
                  <a:srgbClr val="DB133C"/>
                </a:solidFill>
              </a:rPr>
              <a:t>nie wcześniej niż 9 miesięcy </a:t>
            </a:r>
            <a:r>
              <a:rPr lang="pl-PL" sz="2400" dirty="0">
                <a:solidFill>
                  <a:schemeClr val="tx1">
                    <a:lumMod val="75000"/>
                  </a:schemeClr>
                </a:solidFill>
              </a:rPr>
              <a:t>przed zakończeniem realizacji poprzedniego grantu. </a:t>
            </a:r>
          </a:p>
          <a:p>
            <a:pPr algn="just"/>
            <a:endParaRPr lang="pl-PL" b="1" dirty="0">
              <a:solidFill>
                <a:schemeClr val="tx1">
                  <a:lumMod val="75000"/>
                </a:schemeClr>
              </a:solidFill>
            </a:endParaRPr>
          </a:p>
          <a:p>
            <a:pPr algn="just"/>
            <a:endParaRPr lang="pl-PL" b="1" dirty="0">
              <a:solidFill>
                <a:schemeClr val="tx1">
                  <a:lumMod val="75000"/>
                </a:schemeClr>
              </a:solidFill>
            </a:endParaRPr>
          </a:p>
        </p:txBody>
      </p:sp>
    </p:spTree>
    <p:extLst>
      <p:ext uri="{BB962C8B-B14F-4D97-AF65-F5344CB8AC3E}">
        <p14:creationId xmlns:p14="http://schemas.microsoft.com/office/powerpoint/2010/main" val="22886334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a:xfrm>
            <a:off x="8820473" y="6453484"/>
            <a:ext cx="323528" cy="294379"/>
          </a:xfrm>
        </p:spPr>
        <p:txBody>
          <a:bodyPr/>
          <a:lstStyle/>
          <a:p>
            <a:fld id="{930C7376-5BD8-4B18-A792-65A73A5F61B6}" type="slidenum">
              <a:rPr lang="pl-PL" smtClean="0">
                <a:solidFill>
                  <a:prstClr val="white"/>
                </a:solidFill>
              </a:rPr>
              <a:pPr/>
              <a:t>13</a:t>
            </a:fld>
            <a:endParaRPr lang="pl-PL" dirty="0">
              <a:solidFill>
                <a:prstClr val="white"/>
              </a:solidFill>
            </a:endParaRPr>
          </a:p>
        </p:txBody>
      </p:sp>
      <p:grpSp>
        <p:nvGrpSpPr>
          <p:cNvPr id="2" name="Grupa 5"/>
          <p:cNvGrpSpPr/>
          <p:nvPr/>
        </p:nvGrpSpPr>
        <p:grpSpPr>
          <a:xfrm>
            <a:off x="-23043" y="1305739"/>
            <a:ext cx="9165456" cy="45719"/>
            <a:chOff x="-76076" y="1412776"/>
            <a:chExt cx="9241532" cy="45719"/>
          </a:xfrm>
          <a:effectLst>
            <a:outerShdw blurRad="50800" dist="38100" dir="2700000" algn="tl" rotWithShape="0">
              <a:prstClr val="black">
                <a:alpha val="40000"/>
              </a:prstClr>
            </a:outerShdw>
          </a:effectLst>
        </p:grpSpPr>
        <p:sp>
          <p:nvSpPr>
            <p:cNvPr id="7" name="Prostokąt 6"/>
            <p:cNvSpPr/>
            <p:nvPr/>
          </p:nvSpPr>
          <p:spPr>
            <a:xfrm>
              <a:off x="1796132" y="1412776"/>
              <a:ext cx="1876276" cy="45719"/>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FF0000"/>
                </a:solidFill>
              </a:endParaRPr>
            </a:p>
          </p:txBody>
        </p:sp>
        <p:sp>
          <p:nvSpPr>
            <p:cNvPr id="8" name="Prostokąt 7"/>
            <p:cNvSpPr/>
            <p:nvPr/>
          </p:nvSpPr>
          <p:spPr>
            <a:xfrm>
              <a:off x="3672408" y="1412776"/>
              <a:ext cx="1872208" cy="45719"/>
            </a:xfrm>
            <a:prstGeom prst="rect">
              <a:avLst/>
            </a:prstGeom>
            <a:solidFill>
              <a:srgbClr val="92D050"/>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l-PL" dirty="0">
                <a:solidFill>
                  <a:prstClr val="white"/>
                </a:solidFill>
              </a:endParaRPr>
            </a:p>
          </p:txBody>
        </p:sp>
        <p:sp>
          <p:nvSpPr>
            <p:cNvPr id="9" name="Prostokąt 8"/>
            <p:cNvSpPr/>
            <p:nvPr/>
          </p:nvSpPr>
          <p:spPr>
            <a:xfrm>
              <a:off x="5543996" y="1412776"/>
              <a:ext cx="1872208" cy="45719"/>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prstClr val="white"/>
                </a:solidFill>
              </a:endParaRPr>
            </a:p>
          </p:txBody>
        </p:sp>
        <p:sp>
          <p:nvSpPr>
            <p:cNvPr id="10" name="Prostokąt 9"/>
            <p:cNvSpPr/>
            <p:nvPr/>
          </p:nvSpPr>
          <p:spPr>
            <a:xfrm>
              <a:off x="-76076" y="1412776"/>
              <a:ext cx="1872208" cy="45719"/>
            </a:xfrm>
            <a:prstGeom prst="rect">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8064A2">
                    <a:lumMod val="60000"/>
                    <a:lumOff val="40000"/>
                  </a:srgbClr>
                </a:solidFill>
              </a:endParaRPr>
            </a:p>
          </p:txBody>
        </p:sp>
        <p:sp>
          <p:nvSpPr>
            <p:cNvPr id="11" name="Prostokąt 10"/>
            <p:cNvSpPr/>
            <p:nvPr/>
          </p:nvSpPr>
          <p:spPr>
            <a:xfrm>
              <a:off x="7416204" y="1412776"/>
              <a:ext cx="1749252" cy="45719"/>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prstClr val="white"/>
                </a:solidFill>
              </a:endParaRPr>
            </a:p>
          </p:txBody>
        </p:sp>
      </p:grpSp>
      <p:pic>
        <p:nvPicPr>
          <p:cNvPr id="13" name="Picture 4" descr="http://www.ncn.gov.pl/drupal/sites/all/themes/ncn-nowa/img/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6453336"/>
            <a:ext cx="3960439" cy="330803"/>
          </a:xfrm>
          <a:prstGeom prst="rect">
            <a:avLst/>
          </a:prstGeom>
          <a:noFill/>
          <a:extLst>
            <a:ext uri="{909E8E84-426E-40DD-AFC4-6F175D3DCCD1}">
              <a14:hiddenFill xmlns:a14="http://schemas.microsoft.com/office/drawing/2010/main">
                <a:solidFill>
                  <a:srgbClr val="FFFFFF"/>
                </a:solidFill>
              </a14:hiddenFill>
            </a:ext>
          </a:extLst>
        </p:spPr>
      </p:pic>
      <p:sp>
        <p:nvSpPr>
          <p:cNvPr id="5" name="Symbol zastępczy zawartości 4"/>
          <p:cNvSpPr>
            <a:spLocks noGrp="1"/>
          </p:cNvSpPr>
          <p:nvPr>
            <p:ph sz="half" idx="13"/>
          </p:nvPr>
        </p:nvSpPr>
        <p:spPr>
          <a:xfrm>
            <a:off x="457200" y="1797149"/>
            <a:ext cx="8219256" cy="4277072"/>
          </a:xfrm>
        </p:spPr>
        <p:txBody>
          <a:bodyPr/>
          <a:lstStyle/>
          <a:p>
            <a:pPr marL="0" indent="0" algn="ctr">
              <a:buNone/>
            </a:pPr>
            <a:endParaRPr lang="pl-PL" altLang="pl-PL" b="1" dirty="0">
              <a:solidFill>
                <a:srgbClr val="DB133C"/>
              </a:solidFill>
              <a:latin typeface="Times New Roman" pitchFamily="16" charset="0"/>
              <a:cs typeface="Times New Roman" pitchFamily="16" charset="0"/>
            </a:endParaRPr>
          </a:p>
          <a:p>
            <a:pPr marL="0" indent="0" algn="ctr">
              <a:buNone/>
            </a:pPr>
            <a:endParaRPr lang="pl-PL" altLang="pl-PL" b="1" dirty="0">
              <a:solidFill>
                <a:srgbClr val="DB133C"/>
              </a:solidFill>
              <a:latin typeface="Times New Roman" pitchFamily="16" charset="0"/>
              <a:cs typeface="Times New Roman" pitchFamily="16" charset="0"/>
            </a:endParaRPr>
          </a:p>
          <a:p>
            <a:pPr marL="0" indent="0" algn="ctr">
              <a:buNone/>
            </a:pPr>
            <a:endParaRPr lang="pl-PL" altLang="pl-PL" b="1" dirty="0">
              <a:solidFill>
                <a:srgbClr val="DB133C"/>
              </a:solidFill>
              <a:latin typeface="Times New Roman" pitchFamily="16" charset="0"/>
              <a:cs typeface="Times New Roman" pitchFamily="16" charset="0"/>
            </a:endParaRPr>
          </a:p>
          <a:p>
            <a:pPr marL="0" indent="0" algn="ctr">
              <a:buNone/>
            </a:pPr>
            <a:r>
              <a:rPr lang="pl-PL" altLang="pl-PL" sz="3600" b="1" dirty="0">
                <a:solidFill>
                  <a:srgbClr val="DB133C"/>
                </a:solidFill>
                <a:effectLst>
                  <a:outerShdw blurRad="38100" dist="38100" dir="2700000" algn="tl">
                    <a:srgbClr val="000000">
                      <a:alpha val="43137"/>
                    </a:srgbClr>
                  </a:outerShdw>
                </a:effectLst>
                <a:latin typeface="Times New Roman" pitchFamily="16" charset="0"/>
                <a:cs typeface="Times New Roman" pitchFamily="16" charset="0"/>
              </a:rPr>
              <a:t>KIM JEST WNIOSKODAWCA?</a:t>
            </a:r>
          </a:p>
          <a:p>
            <a:endParaRPr lang="pl-PL" sz="3600" dirty="0">
              <a:effectLst>
                <a:outerShdw blurRad="38100" dist="38100" dir="2700000" algn="tl">
                  <a:srgbClr val="000000">
                    <a:alpha val="43137"/>
                  </a:srgbClr>
                </a:outerShdw>
              </a:effectLst>
            </a:endParaRPr>
          </a:p>
        </p:txBody>
      </p:sp>
      <p:sp>
        <p:nvSpPr>
          <p:cNvPr id="14" name="Text Box 1"/>
          <p:cNvSpPr txBox="1">
            <a:spLocks noChangeArrowheads="1"/>
          </p:cNvSpPr>
          <p:nvPr/>
        </p:nvSpPr>
        <p:spPr bwMode="auto">
          <a:xfrm>
            <a:off x="1115616" y="476672"/>
            <a:ext cx="8028384" cy="706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cs typeface="Arial"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cs typeface="Arial"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cs typeface="Arial"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cs typeface="Arial"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cs typeface="Arial" charset="0"/>
              </a:defRPr>
            </a:lvl9pPr>
          </a:lstStyle>
          <a:p>
            <a:pPr eaLnBrk="1" hangingPunct="1"/>
            <a:r>
              <a:rPr lang="pl-PL" altLang="pl-PL" sz="3600" b="1" dirty="0">
                <a:solidFill>
                  <a:schemeClr val="tx1">
                    <a:lumMod val="65000"/>
                    <a:lumOff val="35000"/>
                  </a:schemeClr>
                </a:solidFill>
                <a:latin typeface="Arial" pitchFamily="34" charset="0"/>
                <a:cs typeface="Arial" pitchFamily="34" charset="0"/>
              </a:rPr>
              <a:t>Procedura oceny wniosku</a:t>
            </a:r>
          </a:p>
        </p:txBody>
      </p:sp>
      <p:sp>
        <p:nvSpPr>
          <p:cNvPr id="15" name="AutoShape 2"/>
          <p:cNvSpPr>
            <a:spLocks noChangeArrowheads="1"/>
          </p:cNvSpPr>
          <p:nvPr/>
        </p:nvSpPr>
        <p:spPr bwMode="auto">
          <a:xfrm>
            <a:off x="33338" y="1423466"/>
            <a:ext cx="9113837" cy="5270079"/>
          </a:xfrm>
          <a:prstGeom prst="rightArrow">
            <a:avLst>
              <a:gd name="adj1" fmla="val 50000"/>
              <a:gd name="adj2" fmla="val 50001"/>
            </a:avLst>
          </a:prstGeom>
          <a:solidFill>
            <a:srgbClr val="F1CCCE"/>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sz="1600">
              <a:solidFill>
                <a:prstClr val="black"/>
              </a:solidFill>
            </a:endParaRPr>
          </a:p>
        </p:txBody>
      </p:sp>
      <p:sp>
        <p:nvSpPr>
          <p:cNvPr id="16" name="AutoShape 3"/>
          <p:cNvSpPr>
            <a:spLocks noChangeArrowheads="1"/>
          </p:cNvSpPr>
          <p:nvPr/>
        </p:nvSpPr>
        <p:spPr bwMode="auto">
          <a:xfrm>
            <a:off x="179388" y="3597920"/>
            <a:ext cx="1008062" cy="1728787"/>
          </a:xfrm>
          <a:prstGeom prst="roundRect">
            <a:avLst>
              <a:gd name="adj" fmla="val 16667"/>
            </a:avLst>
          </a:prstGeom>
          <a:solidFill>
            <a:srgbClr val="DB133C"/>
          </a:solidFill>
          <a:ln w="9360" cap="sq">
            <a:solidFill>
              <a:srgbClr val="58585A"/>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Ocena </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formalna</a:t>
            </a:r>
          </a:p>
        </p:txBody>
      </p:sp>
      <p:sp>
        <p:nvSpPr>
          <p:cNvPr id="17" name="AutoShape 4"/>
          <p:cNvSpPr>
            <a:spLocks noChangeArrowheads="1"/>
          </p:cNvSpPr>
          <p:nvPr/>
        </p:nvSpPr>
        <p:spPr bwMode="auto">
          <a:xfrm>
            <a:off x="6516688" y="3093095"/>
            <a:ext cx="1439862" cy="2017712"/>
          </a:xfrm>
          <a:prstGeom prst="roundRect">
            <a:avLst>
              <a:gd name="adj" fmla="val 16667"/>
            </a:avLst>
          </a:prstGeom>
          <a:solidFill>
            <a:srgbClr val="DB133C"/>
          </a:solidFill>
          <a:ln w="9360" cap="sq">
            <a:solidFill>
              <a:srgbClr val="58585A"/>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Listy </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rankingowe</a:t>
            </a:r>
          </a:p>
        </p:txBody>
      </p:sp>
      <p:sp>
        <p:nvSpPr>
          <p:cNvPr id="18" name="AutoShape 5"/>
          <p:cNvSpPr>
            <a:spLocks noChangeArrowheads="1"/>
          </p:cNvSpPr>
          <p:nvPr/>
        </p:nvSpPr>
        <p:spPr bwMode="auto">
          <a:xfrm>
            <a:off x="1258888" y="2805757"/>
            <a:ext cx="4824412" cy="358775"/>
          </a:xfrm>
          <a:prstGeom prst="roundRect">
            <a:avLst>
              <a:gd name="adj" fmla="val 16667"/>
            </a:avLst>
          </a:prstGeom>
          <a:solidFill>
            <a:srgbClr val="DB133C"/>
          </a:solidFill>
          <a:ln w="9360" cap="sq">
            <a:solidFill>
              <a:srgbClr val="58585A"/>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OCENA MERYTORYCZNA</a:t>
            </a:r>
          </a:p>
        </p:txBody>
      </p:sp>
      <p:grpSp>
        <p:nvGrpSpPr>
          <p:cNvPr id="3" name="Group 6"/>
          <p:cNvGrpSpPr>
            <a:grpSpLocks/>
          </p:cNvGrpSpPr>
          <p:nvPr/>
        </p:nvGrpSpPr>
        <p:grpSpPr bwMode="auto">
          <a:xfrm>
            <a:off x="1258888" y="3237557"/>
            <a:ext cx="2303462" cy="2087563"/>
            <a:chOff x="793" y="1888"/>
            <a:chExt cx="1451" cy="1315"/>
          </a:xfrm>
        </p:grpSpPr>
        <p:sp>
          <p:nvSpPr>
            <p:cNvPr id="20" name="AutoShape 7"/>
            <p:cNvSpPr>
              <a:spLocks noChangeArrowheads="1"/>
            </p:cNvSpPr>
            <p:nvPr/>
          </p:nvSpPr>
          <p:spPr bwMode="auto">
            <a:xfrm>
              <a:off x="839" y="2115"/>
              <a:ext cx="906" cy="1088"/>
            </a:xfrm>
            <a:prstGeom prst="roundRect">
              <a:avLst>
                <a:gd name="adj" fmla="val 16667"/>
              </a:avLst>
            </a:prstGeom>
            <a:solidFill>
              <a:srgbClr val="DB133C"/>
            </a:solidFill>
            <a:ln w="9360" cap="sq">
              <a:solidFill>
                <a:srgbClr val="58585A"/>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Oceny </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indywidualne</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Ekspertów (2)</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Skrócony opis </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 5 str.</a:t>
              </a:r>
            </a:p>
          </p:txBody>
        </p:sp>
        <p:sp>
          <p:nvSpPr>
            <p:cNvPr id="21" name="AutoShape 8"/>
            <p:cNvSpPr>
              <a:spLocks noChangeArrowheads="1"/>
            </p:cNvSpPr>
            <p:nvPr/>
          </p:nvSpPr>
          <p:spPr bwMode="auto">
            <a:xfrm rot="10800000">
              <a:off x="1927" y="2117"/>
              <a:ext cx="317" cy="1088"/>
            </a:xfrm>
            <a:prstGeom prst="roundRect">
              <a:avLst>
                <a:gd name="adj" fmla="val 16667"/>
              </a:avLst>
            </a:prstGeom>
            <a:solidFill>
              <a:srgbClr val="000066"/>
            </a:solidFill>
            <a:ln w="9360" cap="sq">
              <a:solidFill>
                <a:srgbClr val="58585A"/>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wrap="none"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a:solidFill>
                    <a:srgbClr val="FFFFFF"/>
                  </a:solidFill>
                </a:rPr>
                <a:t>SPOTKANIE</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a:solidFill>
                    <a:srgbClr val="FFFFFF"/>
                  </a:solidFill>
                </a:rPr>
                <a:t>PANELOWE</a:t>
              </a:r>
            </a:p>
          </p:txBody>
        </p:sp>
        <p:sp>
          <p:nvSpPr>
            <p:cNvPr id="22" name="AutoShape 9"/>
            <p:cNvSpPr>
              <a:spLocks noChangeArrowheads="1"/>
            </p:cNvSpPr>
            <p:nvPr/>
          </p:nvSpPr>
          <p:spPr bwMode="auto">
            <a:xfrm>
              <a:off x="793" y="1888"/>
              <a:ext cx="1451" cy="181"/>
            </a:xfrm>
            <a:prstGeom prst="roundRect">
              <a:avLst>
                <a:gd name="adj" fmla="val 16667"/>
              </a:avLst>
            </a:prstGeom>
            <a:solidFill>
              <a:srgbClr val="DB133C"/>
            </a:solidFill>
            <a:ln w="9360" cap="sq">
              <a:solidFill>
                <a:srgbClr val="58585A"/>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ETAP 1</a:t>
              </a:r>
            </a:p>
          </p:txBody>
        </p:sp>
      </p:grpSp>
      <p:grpSp>
        <p:nvGrpSpPr>
          <p:cNvPr id="6" name="Group 10"/>
          <p:cNvGrpSpPr>
            <a:grpSpLocks/>
          </p:cNvGrpSpPr>
          <p:nvPr/>
        </p:nvGrpSpPr>
        <p:grpSpPr bwMode="auto">
          <a:xfrm>
            <a:off x="3779838" y="3237557"/>
            <a:ext cx="2303462" cy="2087563"/>
            <a:chOff x="2381" y="1888"/>
            <a:chExt cx="1451" cy="1315"/>
          </a:xfrm>
        </p:grpSpPr>
        <p:sp>
          <p:nvSpPr>
            <p:cNvPr id="24" name="AutoShape 11"/>
            <p:cNvSpPr>
              <a:spLocks noChangeArrowheads="1"/>
            </p:cNvSpPr>
            <p:nvPr/>
          </p:nvSpPr>
          <p:spPr bwMode="auto">
            <a:xfrm>
              <a:off x="2426" y="2115"/>
              <a:ext cx="906" cy="1088"/>
            </a:xfrm>
            <a:prstGeom prst="roundRect">
              <a:avLst>
                <a:gd name="adj" fmla="val 16667"/>
              </a:avLst>
            </a:prstGeom>
            <a:solidFill>
              <a:srgbClr val="DB133C"/>
            </a:solidFill>
            <a:ln w="9360" cap="sq">
              <a:solidFill>
                <a:srgbClr val="58585A"/>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Oceny </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rozszerzone</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Ekspertów</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Zewnętrznych</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Szczegółowy opis</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-15 str. </a:t>
              </a:r>
            </a:p>
          </p:txBody>
        </p:sp>
        <p:sp>
          <p:nvSpPr>
            <p:cNvPr id="25" name="AutoShape 12"/>
            <p:cNvSpPr>
              <a:spLocks noChangeArrowheads="1"/>
            </p:cNvSpPr>
            <p:nvPr/>
          </p:nvSpPr>
          <p:spPr bwMode="auto">
            <a:xfrm rot="10800000">
              <a:off x="3515" y="2117"/>
              <a:ext cx="317" cy="1088"/>
            </a:xfrm>
            <a:prstGeom prst="roundRect">
              <a:avLst>
                <a:gd name="adj" fmla="val 16667"/>
              </a:avLst>
            </a:prstGeom>
            <a:solidFill>
              <a:srgbClr val="000066"/>
            </a:solidFill>
            <a:ln w="9360" cap="sq">
              <a:solidFill>
                <a:srgbClr val="58585A"/>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wrap="none"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a:solidFill>
                    <a:srgbClr val="FFFFFF"/>
                  </a:solidFill>
                </a:rPr>
                <a:t>SPOTKANIE</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a:solidFill>
                    <a:srgbClr val="FFFFFF"/>
                  </a:solidFill>
                </a:rPr>
                <a:t>PANELOWE</a:t>
              </a:r>
            </a:p>
          </p:txBody>
        </p:sp>
        <p:sp>
          <p:nvSpPr>
            <p:cNvPr id="26" name="AutoShape 13"/>
            <p:cNvSpPr>
              <a:spLocks noChangeArrowheads="1"/>
            </p:cNvSpPr>
            <p:nvPr/>
          </p:nvSpPr>
          <p:spPr bwMode="auto">
            <a:xfrm>
              <a:off x="2381" y="1888"/>
              <a:ext cx="1451" cy="181"/>
            </a:xfrm>
            <a:prstGeom prst="roundRect">
              <a:avLst>
                <a:gd name="adj" fmla="val 16667"/>
              </a:avLst>
            </a:prstGeom>
            <a:solidFill>
              <a:srgbClr val="DB133C"/>
            </a:solidFill>
            <a:ln w="9360" cap="sq">
              <a:solidFill>
                <a:srgbClr val="58585A"/>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600" b="1" dirty="0">
                  <a:solidFill>
                    <a:srgbClr val="000000"/>
                  </a:solidFill>
                </a:rPr>
                <a:t>ETAP 2</a:t>
              </a:r>
            </a:p>
          </p:txBody>
        </p:sp>
      </p:grpSp>
      <p:sp>
        <p:nvSpPr>
          <p:cNvPr id="27" name="AutoShape 14"/>
          <p:cNvSpPr>
            <a:spLocks noChangeArrowheads="1"/>
          </p:cNvSpPr>
          <p:nvPr/>
        </p:nvSpPr>
        <p:spPr bwMode="auto">
          <a:xfrm>
            <a:off x="468313" y="5541020"/>
            <a:ext cx="5976937" cy="433387"/>
          </a:xfrm>
          <a:prstGeom prst="roundRect">
            <a:avLst>
              <a:gd name="adj" fmla="val 16667"/>
            </a:avLst>
          </a:prstGeom>
          <a:solidFill>
            <a:srgbClr val="E6E0EC"/>
          </a:solidFill>
          <a:ln w="25560" cap="sq">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pl-PL" altLang="pl-PL" sz="1200" dirty="0">
              <a:solidFill>
                <a:srgbClr val="FFFFFF"/>
              </a:solidFil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pl-PL" altLang="pl-PL" sz="1200" b="1" dirty="0">
              <a:solidFill>
                <a:srgbClr val="000000"/>
              </a:solidFil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200" b="1" dirty="0">
                <a:solidFill>
                  <a:srgbClr val="DB133C"/>
                </a:solidFill>
              </a:rPr>
              <a:t>OCENA RZETELNOŚCI I BEZSTRONNOŚCI OPINII EKSPERTÓW</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200" b="1" dirty="0">
                <a:solidFill>
                  <a:srgbClr val="DB133C"/>
                </a:solidFill>
              </a:rPr>
              <a:t>Koordynatorzy dyscyplin NCN</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altLang="pl-PL" sz="1200" dirty="0">
                <a:solidFill>
                  <a:srgbClr val="DB133C"/>
                </a:solidFill>
              </a:rPr>
              <a:t> </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pl-PL" altLang="pl-PL" sz="1200" dirty="0">
              <a:solidFill>
                <a:srgbClr val="DB133C"/>
              </a:solidFill>
            </a:endParaRPr>
          </a:p>
        </p:txBody>
      </p:sp>
      <p:sp>
        <p:nvSpPr>
          <p:cNvPr id="28" name="Symbol zastępczy numeru slajdu 1"/>
          <p:cNvSpPr txBox="1">
            <a:spLocks/>
          </p:cNvSpPr>
          <p:nvPr/>
        </p:nvSpPr>
        <p:spPr>
          <a:xfrm>
            <a:off x="8820150" y="6453336"/>
            <a:ext cx="322263" cy="293687"/>
          </a:xfrm>
          <a:prstGeom prst="rect">
            <a:avLst/>
          </a:prstGeom>
          <a:extLst>
            <a:ext uri="{91240B29-F687-4F45-9708-019B960494DF}">
              <a14:hiddenLine xmlns:a14="http://schemas.microsoft.com/office/drawing/2010/main" w="9525">
                <a:solidFill>
                  <a:srgbClr val="808080"/>
                </a:solidFill>
                <a:round/>
                <a:headEnd/>
                <a:tailEnd/>
              </a14:hiddenLine>
            </a:ext>
          </a:extLst>
        </p:spPr>
        <p:txBody>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pl-PL" altLang="pl-PL" dirty="0">
              <a:solidFill>
                <a:prstClr val="black"/>
              </a:solidFill>
            </a:endParaRPr>
          </a:p>
        </p:txBody>
      </p:sp>
      <p:sp>
        <p:nvSpPr>
          <p:cNvPr id="29" name="TextBox 28"/>
          <p:cNvSpPr txBox="1"/>
          <p:nvPr/>
        </p:nvSpPr>
        <p:spPr>
          <a:xfrm>
            <a:off x="179512" y="1509117"/>
            <a:ext cx="8353569" cy="1431161"/>
          </a:xfrm>
          <a:prstGeom prst="rect">
            <a:avLst/>
          </a:prstGeom>
          <a:noFill/>
        </p:spPr>
        <p:txBody>
          <a:bodyPr wrap="none" rtlCol="0">
            <a:spAutoFit/>
          </a:bodyPr>
          <a:lstStyle/>
          <a:p>
            <a:pPr algn="just">
              <a:spcAft>
                <a:spcPts val="600"/>
              </a:spcAft>
              <a:buClr>
                <a:srgbClr val="DB133C"/>
              </a:buClr>
              <a:defRPr/>
            </a:pPr>
            <a:r>
              <a:rPr lang="pl-PL" b="1" kern="0" dirty="0">
                <a:solidFill>
                  <a:srgbClr val="424243"/>
                </a:solidFill>
                <a:latin typeface="Arial" pitchFamily="34" charset="0"/>
                <a:cs typeface="Arial" pitchFamily="34" charset="0"/>
              </a:rPr>
              <a:t>Dwuetapowy system oceny:     </a:t>
            </a:r>
          </a:p>
          <a:p>
            <a:pPr algn="just">
              <a:spcAft>
                <a:spcPts val="600"/>
              </a:spcAft>
              <a:buClr>
                <a:srgbClr val="DB133C"/>
              </a:buClr>
              <a:defRPr/>
            </a:pPr>
            <a:r>
              <a:rPr lang="pl-PL" b="1" kern="0" dirty="0">
                <a:solidFill>
                  <a:srgbClr val="DB133C"/>
                </a:solidFill>
                <a:latin typeface="Arial" pitchFamily="34" charset="0"/>
                <a:cs typeface="Arial" pitchFamily="34" charset="0"/>
              </a:rPr>
              <a:t>I etap: ocena kwalifikacyjna </a:t>
            </a:r>
            <a:r>
              <a:rPr lang="pl-PL" b="1" kern="0" dirty="0">
                <a:solidFill>
                  <a:srgbClr val="424243"/>
                </a:solidFill>
                <a:latin typeface="Arial" pitchFamily="34" charset="0"/>
                <a:cs typeface="Arial" pitchFamily="34" charset="0"/>
              </a:rPr>
              <a:t>na podstawie skróconego opisu projektu </a:t>
            </a:r>
          </a:p>
          <a:p>
            <a:pPr algn="just">
              <a:spcAft>
                <a:spcPts val="600"/>
              </a:spcAft>
              <a:buClr>
                <a:srgbClr val="DB133C"/>
              </a:buClr>
              <a:defRPr/>
            </a:pPr>
            <a:r>
              <a:rPr lang="pl-PL" b="1" kern="0" dirty="0">
                <a:solidFill>
                  <a:srgbClr val="DB133C"/>
                </a:solidFill>
                <a:latin typeface="Arial" pitchFamily="34" charset="0"/>
                <a:cs typeface="Arial" pitchFamily="34" charset="0"/>
              </a:rPr>
              <a:t>II etap: ocena specjalistyczna </a:t>
            </a:r>
            <a:r>
              <a:rPr lang="pl-PL" b="1" kern="0" dirty="0">
                <a:solidFill>
                  <a:srgbClr val="424243"/>
                </a:solidFill>
                <a:latin typeface="Arial" pitchFamily="34" charset="0"/>
                <a:cs typeface="Arial" pitchFamily="34" charset="0"/>
              </a:rPr>
              <a:t>na podstawie szczegółowego opisu projektu</a:t>
            </a:r>
          </a:p>
          <a:p>
            <a:endParaRPr lang="pl-PL" dirty="0"/>
          </a:p>
        </p:txBody>
      </p:sp>
    </p:spTree>
    <p:extLst>
      <p:ext uri="{BB962C8B-B14F-4D97-AF65-F5344CB8AC3E}">
        <p14:creationId xmlns:p14="http://schemas.microsoft.com/office/powerpoint/2010/main" val="24869289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lstStyle/>
          <a:p>
            <a:fld id="{930C7376-5BD8-4B18-A792-65A73A5F61B6}" type="slidenum">
              <a:rPr lang="pl-PL" smtClean="0"/>
              <a:pPr/>
              <a:t>14</a:t>
            </a:fld>
            <a:endParaRPr lang="pl-PL" dirty="0"/>
          </a:p>
        </p:txBody>
      </p:sp>
      <p:grpSp>
        <p:nvGrpSpPr>
          <p:cNvPr id="2" name="Grupa 5"/>
          <p:cNvGrpSpPr/>
          <p:nvPr/>
        </p:nvGrpSpPr>
        <p:grpSpPr>
          <a:xfrm>
            <a:off x="-8708" y="1412776"/>
            <a:ext cx="9165456" cy="45719"/>
            <a:chOff x="-76076" y="1412776"/>
            <a:chExt cx="9241532" cy="45719"/>
          </a:xfrm>
          <a:effectLst>
            <a:outerShdw blurRad="50800" dist="38100" dir="2700000" algn="tl" rotWithShape="0">
              <a:prstClr val="black">
                <a:alpha val="40000"/>
              </a:prstClr>
            </a:outerShdw>
          </a:effectLst>
        </p:grpSpPr>
        <p:sp>
          <p:nvSpPr>
            <p:cNvPr id="7" name="Prostokąt 6"/>
            <p:cNvSpPr/>
            <p:nvPr/>
          </p:nvSpPr>
          <p:spPr>
            <a:xfrm>
              <a:off x="1796132" y="1412776"/>
              <a:ext cx="1876276" cy="45719"/>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FF0000"/>
                </a:solidFill>
              </a:endParaRPr>
            </a:p>
          </p:txBody>
        </p:sp>
        <p:sp>
          <p:nvSpPr>
            <p:cNvPr id="8" name="Prostokąt 7"/>
            <p:cNvSpPr/>
            <p:nvPr/>
          </p:nvSpPr>
          <p:spPr>
            <a:xfrm>
              <a:off x="3672408" y="1412776"/>
              <a:ext cx="1872208" cy="45719"/>
            </a:xfrm>
            <a:prstGeom prst="rect">
              <a:avLst/>
            </a:prstGeom>
            <a:solidFill>
              <a:srgbClr val="92D050"/>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l-PL" dirty="0"/>
            </a:p>
          </p:txBody>
        </p:sp>
        <p:sp>
          <p:nvSpPr>
            <p:cNvPr id="9" name="Prostokąt 8"/>
            <p:cNvSpPr/>
            <p:nvPr/>
          </p:nvSpPr>
          <p:spPr>
            <a:xfrm>
              <a:off x="5543996" y="1412776"/>
              <a:ext cx="1872208" cy="45719"/>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 name="Prostokąt 9"/>
            <p:cNvSpPr/>
            <p:nvPr/>
          </p:nvSpPr>
          <p:spPr>
            <a:xfrm>
              <a:off x="-76076" y="1412776"/>
              <a:ext cx="1872208" cy="45719"/>
            </a:xfrm>
            <a:prstGeom prst="rect">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accent4">
                    <a:lumMod val="60000"/>
                    <a:lumOff val="40000"/>
                  </a:schemeClr>
                </a:solidFill>
              </a:endParaRPr>
            </a:p>
          </p:txBody>
        </p:sp>
        <p:sp>
          <p:nvSpPr>
            <p:cNvPr id="11" name="Prostokąt 10"/>
            <p:cNvSpPr/>
            <p:nvPr/>
          </p:nvSpPr>
          <p:spPr>
            <a:xfrm>
              <a:off x="7416204" y="1412776"/>
              <a:ext cx="1749252" cy="45719"/>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pSp>
      <p:pic>
        <p:nvPicPr>
          <p:cNvPr id="13" name="Picture 4" descr="http://www.ncn.gov.pl/drupal/sites/all/themes/ncn-nowa/img/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6458240"/>
            <a:ext cx="3960439" cy="330803"/>
          </a:xfrm>
          <a:prstGeom prst="rect">
            <a:avLst/>
          </a:prstGeom>
          <a:noFill/>
          <a:extLst>
            <a:ext uri="{909E8E84-426E-40DD-AFC4-6F175D3DCCD1}">
              <a14:hiddenFill xmlns:a14="http://schemas.microsoft.com/office/drawing/2010/main">
                <a:solidFill>
                  <a:srgbClr val="FFFFFF"/>
                </a:solidFill>
              </a14:hiddenFill>
            </a:ext>
          </a:extLst>
        </p:spPr>
      </p:pic>
      <p:sp>
        <p:nvSpPr>
          <p:cNvPr id="15" name="Tytuł 1"/>
          <p:cNvSpPr>
            <a:spLocks noGrp="1"/>
          </p:cNvSpPr>
          <p:nvPr>
            <p:ph type="title"/>
          </p:nvPr>
        </p:nvSpPr>
        <p:spPr>
          <a:xfrm>
            <a:off x="1115616" y="620698"/>
            <a:ext cx="7643192" cy="576054"/>
          </a:xfrm>
        </p:spPr>
        <p:txBody>
          <a:bodyPr>
            <a:noAutofit/>
          </a:bodyPr>
          <a:lstStyle/>
          <a:p>
            <a:pPr algn="l"/>
            <a:r>
              <a:rPr lang="pl-PL" sz="3600" dirty="0">
                <a:solidFill>
                  <a:srgbClr val="58585A"/>
                </a:solidFill>
                <a:latin typeface="+mn-lt"/>
                <a:cs typeface="Arial" pitchFamily="34" charset="0"/>
              </a:rPr>
              <a:t>Streszczenie/opis skrócony/opis szczegółowy</a:t>
            </a:r>
            <a:endParaRPr lang="en-GB" sz="3600" dirty="0">
              <a:solidFill>
                <a:srgbClr val="58585A"/>
              </a:solidFill>
              <a:latin typeface="+mn-lt"/>
              <a:cs typeface="Arial" pitchFamily="34" charset="0"/>
            </a:endParaRPr>
          </a:p>
        </p:txBody>
      </p:sp>
      <p:sp>
        <p:nvSpPr>
          <p:cNvPr id="3" name="Symbol zastępczy zawartości 2"/>
          <p:cNvSpPr>
            <a:spLocks noGrp="1"/>
          </p:cNvSpPr>
          <p:nvPr>
            <p:ph sz="half" idx="13"/>
          </p:nvPr>
        </p:nvSpPr>
        <p:spPr>
          <a:xfrm>
            <a:off x="251520" y="1556792"/>
            <a:ext cx="8496944" cy="4277072"/>
          </a:xfrm>
        </p:spPr>
        <p:txBody>
          <a:bodyPr>
            <a:normAutofit fontScale="77500" lnSpcReduction="20000"/>
          </a:bodyPr>
          <a:lstStyle/>
          <a:p>
            <a:pPr marL="0" indent="0" algn="ctr">
              <a:buNone/>
            </a:pPr>
            <a:r>
              <a:rPr lang="pl-PL" sz="2400" b="1" dirty="0">
                <a:solidFill>
                  <a:srgbClr val="000000"/>
                </a:solidFill>
              </a:rPr>
              <a:t>trzy różne  </a:t>
            </a:r>
            <a:r>
              <a:rPr lang="pl-PL" sz="2400" b="1" dirty="0">
                <a:solidFill>
                  <a:schemeClr val="tx1">
                    <a:lumMod val="75000"/>
                  </a:schemeClr>
                </a:solidFill>
              </a:rPr>
              <a:t>teksty </a:t>
            </a:r>
            <a:r>
              <a:rPr lang="pl-PL" sz="2400" b="1" dirty="0">
                <a:solidFill>
                  <a:schemeClr val="tx1">
                    <a:lumMod val="75000"/>
                  </a:schemeClr>
                </a:solidFill>
                <a:sym typeface="Wingdings" pitchFamily="2" charset="2"/>
              </a:rPr>
              <a:t> trzy </a:t>
            </a:r>
            <a:r>
              <a:rPr lang="en-US" sz="2400" b="1" dirty="0">
                <a:solidFill>
                  <a:schemeClr val="tx1">
                    <a:lumMod val="75000"/>
                  </a:schemeClr>
                </a:solidFill>
              </a:rPr>
              <a:t>r</a:t>
            </a:r>
            <a:r>
              <a:rPr lang="pl-PL" sz="2400" b="1" dirty="0" err="1">
                <a:solidFill>
                  <a:schemeClr val="tx1">
                    <a:lumMod val="75000"/>
                  </a:schemeClr>
                </a:solidFill>
              </a:rPr>
              <a:t>óżne</a:t>
            </a:r>
            <a:r>
              <a:rPr lang="pl-PL" sz="2400" b="1" dirty="0">
                <a:solidFill>
                  <a:schemeClr val="tx1">
                    <a:lumMod val="75000"/>
                  </a:schemeClr>
                </a:solidFill>
              </a:rPr>
              <a:t> cele</a:t>
            </a:r>
          </a:p>
          <a:p>
            <a:pPr marL="0" indent="0">
              <a:buNone/>
            </a:pPr>
            <a:endParaRPr lang="pl-PL" sz="2600" dirty="0">
              <a:solidFill>
                <a:schemeClr val="tx1">
                  <a:lumMod val="75000"/>
                </a:schemeClr>
              </a:solidFill>
            </a:endParaRPr>
          </a:p>
          <a:p>
            <a:pPr lvl="0">
              <a:spcBef>
                <a:spcPts val="1200"/>
              </a:spcBef>
              <a:buFont typeface="+mj-lt"/>
              <a:buAutoNum type="arabicPeriod"/>
            </a:pPr>
            <a:r>
              <a:rPr lang="pl-PL" sz="2600" dirty="0">
                <a:solidFill>
                  <a:srgbClr val="DB133C"/>
                </a:solidFill>
              </a:rPr>
              <a:t>Streszczenie (po polsku i po angielsku)</a:t>
            </a:r>
            <a:r>
              <a:rPr lang="pl-PL" sz="2600" dirty="0">
                <a:solidFill>
                  <a:schemeClr val="tx1">
                    <a:lumMod val="75000"/>
                  </a:schemeClr>
                </a:solidFill>
              </a:rPr>
              <a:t>: zaproszenie do recenzji. </a:t>
            </a:r>
          </a:p>
          <a:p>
            <a:pPr marL="0" lvl="0" indent="0">
              <a:spcBef>
                <a:spcPts val="1200"/>
              </a:spcBef>
              <a:buNone/>
            </a:pPr>
            <a:endParaRPr lang="pl-PL" sz="2600" dirty="0">
              <a:solidFill>
                <a:schemeClr val="tx1">
                  <a:lumMod val="75000"/>
                </a:schemeClr>
              </a:solidFill>
            </a:endParaRPr>
          </a:p>
          <a:p>
            <a:pPr marL="0" lvl="0" indent="0">
              <a:spcBef>
                <a:spcPts val="1200"/>
              </a:spcBef>
              <a:buNone/>
            </a:pPr>
            <a:r>
              <a:rPr lang="pl-PL" sz="2600" dirty="0">
                <a:solidFill>
                  <a:srgbClr val="DB133C"/>
                </a:solidFill>
              </a:rPr>
              <a:t>2. Skrócony opis (tylko po polsku)</a:t>
            </a:r>
            <a:r>
              <a:rPr lang="pl-PL" sz="2600" dirty="0">
                <a:solidFill>
                  <a:schemeClr val="tx1">
                    <a:lumMod val="75000"/>
                  </a:schemeClr>
                </a:solidFill>
              </a:rPr>
              <a:t>: na jego podstawie wniosek jest oceniany  podczas 1. etapu oceny merytorycznej. Opis musi być przejrzysty i klarowny, zrozumiały nie tylko dla wąskiego grona specjalistów w danej dziedzinie, ale również </a:t>
            </a:r>
            <a:r>
              <a:rPr lang="pl-PL" sz="2600" dirty="0">
                <a:solidFill>
                  <a:srgbClr val="DB133C"/>
                </a:solidFill>
              </a:rPr>
              <a:t>dla naukowców zajmujących się dziedzinami pokrewnymi</a:t>
            </a:r>
            <a:r>
              <a:rPr lang="pl-PL" sz="2600" dirty="0">
                <a:solidFill>
                  <a:schemeClr val="tx1">
                    <a:lumMod val="75000"/>
                  </a:schemeClr>
                </a:solidFill>
              </a:rPr>
              <a:t>. </a:t>
            </a:r>
          </a:p>
          <a:p>
            <a:pPr marL="0" lvl="0" indent="0">
              <a:spcBef>
                <a:spcPts val="1200"/>
              </a:spcBef>
              <a:buNone/>
            </a:pPr>
            <a:endParaRPr lang="pl-PL" sz="2600" dirty="0">
              <a:solidFill>
                <a:schemeClr val="tx1">
                  <a:lumMod val="75000"/>
                </a:schemeClr>
              </a:solidFill>
            </a:endParaRPr>
          </a:p>
          <a:p>
            <a:pPr marL="0" lvl="0" indent="0">
              <a:spcBef>
                <a:spcPts val="1200"/>
              </a:spcBef>
              <a:buNone/>
            </a:pPr>
            <a:r>
              <a:rPr lang="pl-PL" sz="2600" dirty="0">
                <a:solidFill>
                  <a:schemeClr val="tx1">
                    <a:lumMod val="75000"/>
                  </a:schemeClr>
                </a:solidFill>
              </a:rPr>
              <a:t>3. </a:t>
            </a:r>
            <a:r>
              <a:rPr lang="pl-PL" sz="2600" dirty="0">
                <a:solidFill>
                  <a:srgbClr val="DB133C"/>
                </a:solidFill>
              </a:rPr>
              <a:t>Szczegółowy opis projektu  (tylko po angielsku)</a:t>
            </a:r>
            <a:r>
              <a:rPr lang="pl-PL" sz="2600" dirty="0">
                <a:solidFill>
                  <a:schemeClr val="tx1">
                    <a:lumMod val="75000"/>
                  </a:schemeClr>
                </a:solidFill>
              </a:rPr>
              <a:t>: na jego podstawie badania opiniują recenzenci </a:t>
            </a:r>
            <a:r>
              <a:rPr lang="pl-PL" sz="2600" dirty="0">
                <a:solidFill>
                  <a:srgbClr val="DB133C"/>
                </a:solidFill>
              </a:rPr>
              <a:t>wybrani z grona osób specjalizujących się w tej dziedzinie</a:t>
            </a:r>
            <a:r>
              <a:rPr lang="pl-PL" sz="2600" dirty="0">
                <a:solidFill>
                  <a:schemeClr val="tx1">
                    <a:lumMod val="75000"/>
                  </a:schemeClr>
                </a:solidFill>
              </a:rPr>
              <a:t>, której dotyczy projekt.</a:t>
            </a:r>
          </a:p>
          <a:p>
            <a:pPr marL="0" lvl="0" indent="0">
              <a:buNone/>
            </a:pPr>
            <a:endParaRPr lang="pl-PL" sz="2400" b="1" dirty="0">
              <a:solidFill>
                <a:srgbClr val="0066FF"/>
              </a:solidFill>
            </a:endParaRPr>
          </a:p>
          <a:p>
            <a:endParaRPr lang="pl-PL" sz="1800" b="1" dirty="0">
              <a:solidFill>
                <a:srgbClr val="000000"/>
              </a:solidFill>
            </a:endParaRPr>
          </a:p>
          <a:p>
            <a:endParaRPr lang="en-US" sz="1800" dirty="0"/>
          </a:p>
        </p:txBody>
      </p:sp>
    </p:spTree>
    <p:extLst>
      <p:ext uri="{BB962C8B-B14F-4D97-AF65-F5344CB8AC3E}">
        <p14:creationId xmlns:p14="http://schemas.microsoft.com/office/powerpoint/2010/main" val="3091555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lstStyle/>
          <a:p>
            <a:fld id="{930C7376-5BD8-4B18-A792-65A73A5F61B6}" type="slidenum">
              <a:rPr lang="pl-PL" smtClean="0"/>
              <a:pPr/>
              <a:t>15</a:t>
            </a:fld>
            <a:endParaRPr lang="pl-PL" dirty="0"/>
          </a:p>
        </p:txBody>
      </p:sp>
      <p:grpSp>
        <p:nvGrpSpPr>
          <p:cNvPr id="2" name="Grupa 5"/>
          <p:cNvGrpSpPr/>
          <p:nvPr/>
        </p:nvGrpSpPr>
        <p:grpSpPr>
          <a:xfrm>
            <a:off x="-8708" y="1458495"/>
            <a:ext cx="9165456" cy="45719"/>
            <a:chOff x="-76076" y="1412776"/>
            <a:chExt cx="9241532" cy="45719"/>
          </a:xfrm>
          <a:effectLst>
            <a:outerShdw blurRad="50800" dist="38100" dir="2700000" algn="tl" rotWithShape="0">
              <a:prstClr val="black">
                <a:alpha val="40000"/>
              </a:prstClr>
            </a:outerShdw>
          </a:effectLst>
        </p:grpSpPr>
        <p:sp>
          <p:nvSpPr>
            <p:cNvPr id="7" name="Prostokąt 6"/>
            <p:cNvSpPr/>
            <p:nvPr/>
          </p:nvSpPr>
          <p:spPr>
            <a:xfrm>
              <a:off x="1796132" y="1412776"/>
              <a:ext cx="1876276" cy="45719"/>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FF0000"/>
                </a:solidFill>
              </a:endParaRPr>
            </a:p>
          </p:txBody>
        </p:sp>
        <p:sp>
          <p:nvSpPr>
            <p:cNvPr id="8" name="Prostokąt 7"/>
            <p:cNvSpPr/>
            <p:nvPr/>
          </p:nvSpPr>
          <p:spPr>
            <a:xfrm>
              <a:off x="3672408" y="1412776"/>
              <a:ext cx="1872208" cy="45719"/>
            </a:xfrm>
            <a:prstGeom prst="rect">
              <a:avLst/>
            </a:prstGeom>
            <a:solidFill>
              <a:srgbClr val="92D050"/>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l-PL" dirty="0"/>
            </a:p>
          </p:txBody>
        </p:sp>
        <p:sp>
          <p:nvSpPr>
            <p:cNvPr id="9" name="Prostokąt 8"/>
            <p:cNvSpPr/>
            <p:nvPr/>
          </p:nvSpPr>
          <p:spPr>
            <a:xfrm>
              <a:off x="5543996" y="1412776"/>
              <a:ext cx="1872208" cy="45719"/>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 name="Prostokąt 9"/>
            <p:cNvSpPr/>
            <p:nvPr/>
          </p:nvSpPr>
          <p:spPr>
            <a:xfrm>
              <a:off x="-76076" y="1412776"/>
              <a:ext cx="1872208" cy="45719"/>
            </a:xfrm>
            <a:prstGeom prst="rect">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accent4">
                    <a:lumMod val="60000"/>
                    <a:lumOff val="40000"/>
                  </a:schemeClr>
                </a:solidFill>
              </a:endParaRPr>
            </a:p>
          </p:txBody>
        </p:sp>
        <p:sp>
          <p:nvSpPr>
            <p:cNvPr id="11" name="Prostokąt 10"/>
            <p:cNvSpPr/>
            <p:nvPr/>
          </p:nvSpPr>
          <p:spPr>
            <a:xfrm>
              <a:off x="7416204" y="1412776"/>
              <a:ext cx="1749252" cy="45719"/>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pSp>
      <p:pic>
        <p:nvPicPr>
          <p:cNvPr id="13" name="Picture 4" descr="http://www.ncn.gov.pl/drupal/sites/all/themes/ncn-nowa/img/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6458240"/>
            <a:ext cx="3960439" cy="330803"/>
          </a:xfrm>
          <a:prstGeom prst="rect">
            <a:avLst/>
          </a:prstGeom>
          <a:noFill/>
          <a:extLst>
            <a:ext uri="{909E8E84-426E-40DD-AFC4-6F175D3DCCD1}">
              <a14:hiddenFill xmlns:a14="http://schemas.microsoft.com/office/drawing/2010/main">
                <a:solidFill>
                  <a:srgbClr val="FFFFFF"/>
                </a:solidFill>
              </a14:hiddenFill>
            </a:ext>
          </a:extLst>
        </p:spPr>
      </p:pic>
      <p:sp>
        <p:nvSpPr>
          <p:cNvPr id="15" name="Tytuł 1"/>
          <p:cNvSpPr>
            <a:spLocks noGrp="1"/>
          </p:cNvSpPr>
          <p:nvPr>
            <p:ph type="title"/>
          </p:nvPr>
        </p:nvSpPr>
        <p:spPr>
          <a:xfrm>
            <a:off x="1115616" y="620698"/>
            <a:ext cx="7643192" cy="576054"/>
          </a:xfrm>
        </p:spPr>
        <p:txBody>
          <a:bodyPr>
            <a:noAutofit/>
          </a:bodyPr>
          <a:lstStyle/>
          <a:p>
            <a:pPr algn="l"/>
            <a:r>
              <a:rPr lang="pl-PL" sz="3600" dirty="0">
                <a:solidFill>
                  <a:srgbClr val="58585A"/>
                </a:solidFill>
                <a:latin typeface="+mn-lt"/>
                <a:cs typeface="Arial" pitchFamily="34" charset="0"/>
              </a:rPr>
              <a:t>Wniosek nowy/skorygowany</a:t>
            </a:r>
            <a:endParaRPr lang="en-GB" sz="3600" dirty="0">
              <a:solidFill>
                <a:srgbClr val="58585A"/>
              </a:solidFill>
              <a:latin typeface="+mn-lt"/>
              <a:cs typeface="Arial" pitchFamily="34" charset="0"/>
            </a:endParaRPr>
          </a:p>
        </p:txBody>
      </p:sp>
      <p:sp>
        <p:nvSpPr>
          <p:cNvPr id="3" name="Symbol zastępczy zawartości 2"/>
          <p:cNvSpPr>
            <a:spLocks noGrp="1"/>
          </p:cNvSpPr>
          <p:nvPr>
            <p:ph sz="half" idx="13"/>
          </p:nvPr>
        </p:nvSpPr>
        <p:spPr>
          <a:xfrm>
            <a:off x="395536" y="2276872"/>
            <a:ext cx="8352928" cy="2592288"/>
          </a:xfrm>
        </p:spPr>
        <p:txBody>
          <a:bodyPr>
            <a:normAutofit fontScale="92500" lnSpcReduction="10000"/>
          </a:bodyPr>
          <a:lstStyle/>
          <a:p>
            <a:pPr>
              <a:spcBef>
                <a:spcPts val="1200"/>
              </a:spcBef>
            </a:pPr>
            <a:r>
              <a:rPr lang="pl-PL" sz="2400" dirty="0">
                <a:solidFill>
                  <a:schemeClr val="tx1">
                    <a:lumMod val="75000"/>
                  </a:schemeClr>
                </a:solidFill>
              </a:rPr>
              <a:t>Dyskusja z opiniami i zarzutami ekspertów i recenzentów z poprzednich edycji</a:t>
            </a:r>
          </a:p>
          <a:p>
            <a:pPr marL="0" indent="0">
              <a:spcBef>
                <a:spcPts val="1200"/>
              </a:spcBef>
              <a:buNone/>
            </a:pPr>
            <a:endParaRPr lang="pl-PL" sz="2400" dirty="0">
              <a:solidFill>
                <a:schemeClr val="tx1">
                  <a:lumMod val="75000"/>
                </a:schemeClr>
              </a:solidFill>
            </a:endParaRPr>
          </a:p>
          <a:p>
            <a:pPr>
              <a:spcBef>
                <a:spcPts val="1200"/>
              </a:spcBef>
            </a:pPr>
            <a:r>
              <a:rPr lang="pl-PL" sz="2400" dirty="0">
                <a:solidFill>
                  <a:schemeClr val="tx1">
                    <a:lumMod val="75000"/>
                  </a:schemeClr>
                </a:solidFill>
              </a:rPr>
              <a:t>Informacje o zmianach w projekcie</a:t>
            </a:r>
          </a:p>
          <a:p>
            <a:pPr>
              <a:spcBef>
                <a:spcPts val="1200"/>
              </a:spcBef>
            </a:pPr>
            <a:endParaRPr lang="pl-PL" sz="2400" dirty="0">
              <a:solidFill>
                <a:schemeClr val="tx1">
                  <a:lumMod val="75000"/>
                </a:schemeClr>
              </a:solidFill>
            </a:endParaRPr>
          </a:p>
          <a:p>
            <a:pPr>
              <a:spcBef>
                <a:spcPts val="1200"/>
              </a:spcBef>
              <a:buNone/>
            </a:pPr>
            <a:r>
              <a:rPr lang="pl-PL" sz="1800" b="1" dirty="0">
                <a:solidFill>
                  <a:schemeClr val="tx1">
                    <a:lumMod val="75000"/>
                  </a:schemeClr>
                </a:solidFill>
              </a:rPr>
              <a:t>  </a:t>
            </a:r>
            <a:endParaRPr lang="en-US" sz="1800" b="1" dirty="0">
              <a:solidFill>
                <a:schemeClr val="tx1">
                  <a:lumMod val="75000"/>
                </a:schemeClr>
              </a:solidFill>
            </a:endParaRPr>
          </a:p>
        </p:txBody>
      </p:sp>
    </p:spTree>
    <p:extLst>
      <p:ext uri="{BB962C8B-B14F-4D97-AF65-F5344CB8AC3E}">
        <p14:creationId xmlns:p14="http://schemas.microsoft.com/office/powerpoint/2010/main" val="25942875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lstStyle/>
          <a:p>
            <a:fld id="{930C7376-5BD8-4B18-A792-65A73A5F61B6}" type="slidenum">
              <a:rPr lang="pl-PL" smtClean="0"/>
              <a:pPr/>
              <a:t>16</a:t>
            </a:fld>
            <a:endParaRPr lang="pl-PL" dirty="0"/>
          </a:p>
        </p:txBody>
      </p:sp>
      <p:grpSp>
        <p:nvGrpSpPr>
          <p:cNvPr id="2" name="Grupa 5"/>
          <p:cNvGrpSpPr/>
          <p:nvPr/>
        </p:nvGrpSpPr>
        <p:grpSpPr>
          <a:xfrm>
            <a:off x="-8708" y="1458495"/>
            <a:ext cx="9165456" cy="45719"/>
            <a:chOff x="-76076" y="1412776"/>
            <a:chExt cx="9241532" cy="45719"/>
          </a:xfrm>
          <a:effectLst>
            <a:outerShdw blurRad="50800" dist="38100" dir="2700000" algn="tl" rotWithShape="0">
              <a:prstClr val="black">
                <a:alpha val="40000"/>
              </a:prstClr>
            </a:outerShdw>
          </a:effectLst>
        </p:grpSpPr>
        <p:sp>
          <p:nvSpPr>
            <p:cNvPr id="7" name="Prostokąt 6"/>
            <p:cNvSpPr/>
            <p:nvPr/>
          </p:nvSpPr>
          <p:spPr>
            <a:xfrm>
              <a:off x="1796132" y="1412776"/>
              <a:ext cx="1876276" cy="45719"/>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FF0000"/>
                </a:solidFill>
              </a:endParaRPr>
            </a:p>
          </p:txBody>
        </p:sp>
        <p:sp>
          <p:nvSpPr>
            <p:cNvPr id="8" name="Prostokąt 7"/>
            <p:cNvSpPr/>
            <p:nvPr/>
          </p:nvSpPr>
          <p:spPr>
            <a:xfrm>
              <a:off x="3672408" y="1412776"/>
              <a:ext cx="1872208" cy="45719"/>
            </a:xfrm>
            <a:prstGeom prst="rect">
              <a:avLst/>
            </a:prstGeom>
            <a:solidFill>
              <a:srgbClr val="92D050"/>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l-PL" dirty="0"/>
            </a:p>
          </p:txBody>
        </p:sp>
        <p:sp>
          <p:nvSpPr>
            <p:cNvPr id="9" name="Prostokąt 8"/>
            <p:cNvSpPr/>
            <p:nvPr/>
          </p:nvSpPr>
          <p:spPr>
            <a:xfrm>
              <a:off x="5543996" y="1412776"/>
              <a:ext cx="1872208" cy="45719"/>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 name="Prostokąt 9"/>
            <p:cNvSpPr/>
            <p:nvPr/>
          </p:nvSpPr>
          <p:spPr>
            <a:xfrm>
              <a:off x="-76076" y="1412776"/>
              <a:ext cx="1872208" cy="45719"/>
            </a:xfrm>
            <a:prstGeom prst="rect">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accent4">
                    <a:lumMod val="60000"/>
                    <a:lumOff val="40000"/>
                  </a:schemeClr>
                </a:solidFill>
              </a:endParaRPr>
            </a:p>
          </p:txBody>
        </p:sp>
        <p:sp>
          <p:nvSpPr>
            <p:cNvPr id="11" name="Prostokąt 10"/>
            <p:cNvSpPr/>
            <p:nvPr/>
          </p:nvSpPr>
          <p:spPr>
            <a:xfrm>
              <a:off x="7416204" y="1412776"/>
              <a:ext cx="1749252" cy="45719"/>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pSp>
      <p:pic>
        <p:nvPicPr>
          <p:cNvPr id="13" name="Picture 4" descr="http://www.ncn.gov.pl/drupal/sites/all/themes/ncn-nowa/img/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6458240"/>
            <a:ext cx="3960439" cy="330803"/>
          </a:xfrm>
          <a:prstGeom prst="rect">
            <a:avLst/>
          </a:prstGeom>
          <a:noFill/>
          <a:extLst>
            <a:ext uri="{909E8E84-426E-40DD-AFC4-6F175D3DCCD1}">
              <a14:hiddenFill xmlns:a14="http://schemas.microsoft.com/office/drawing/2010/main">
                <a:solidFill>
                  <a:srgbClr val="FFFFFF"/>
                </a:solidFill>
              </a14:hiddenFill>
            </a:ext>
          </a:extLst>
        </p:spPr>
      </p:pic>
      <p:sp>
        <p:nvSpPr>
          <p:cNvPr id="15" name="Tytuł 1"/>
          <p:cNvSpPr>
            <a:spLocks noGrp="1"/>
          </p:cNvSpPr>
          <p:nvPr>
            <p:ph type="title"/>
          </p:nvPr>
        </p:nvSpPr>
        <p:spPr>
          <a:xfrm>
            <a:off x="1115616" y="620698"/>
            <a:ext cx="7643192" cy="576054"/>
          </a:xfrm>
        </p:spPr>
        <p:txBody>
          <a:bodyPr>
            <a:noAutofit/>
          </a:bodyPr>
          <a:lstStyle/>
          <a:p>
            <a:pPr algn="l"/>
            <a:r>
              <a:rPr lang="pl-PL" sz="3600" dirty="0">
                <a:solidFill>
                  <a:srgbClr val="58585A"/>
                </a:solidFill>
                <a:latin typeface="+mn-lt"/>
                <a:cs typeface="Arial" pitchFamily="34" charset="0"/>
              </a:rPr>
              <a:t>Kierownik/wykonawcy/opiekun</a:t>
            </a:r>
            <a:endParaRPr lang="en-GB" sz="3600" dirty="0">
              <a:solidFill>
                <a:srgbClr val="58585A"/>
              </a:solidFill>
              <a:latin typeface="+mn-lt"/>
              <a:cs typeface="Arial" pitchFamily="34" charset="0"/>
            </a:endParaRPr>
          </a:p>
        </p:txBody>
      </p:sp>
      <p:sp>
        <p:nvSpPr>
          <p:cNvPr id="3" name="Symbol zastępczy zawartości 2"/>
          <p:cNvSpPr>
            <a:spLocks noGrp="1"/>
          </p:cNvSpPr>
          <p:nvPr>
            <p:ph sz="half" idx="13"/>
          </p:nvPr>
        </p:nvSpPr>
        <p:spPr>
          <a:xfrm>
            <a:off x="251520" y="1556792"/>
            <a:ext cx="8496944" cy="3672408"/>
          </a:xfrm>
        </p:spPr>
        <p:txBody>
          <a:bodyPr>
            <a:normAutofit/>
          </a:bodyPr>
          <a:lstStyle/>
          <a:p>
            <a:r>
              <a:rPr lang="en-US" sz="1800" b="1" u="sng" dirty="0" err="1">
                <a:solidFill>
                  <a:schemeClr val="tx1">
                    <a:lumMod val="75000"/>
                  </a:schemeClr>
                </a:solidFill>
              </a:rPr>
              <a:t>Przebieg</a:t>
            </a:r>
            <a:r>
              <a:rPr lang="en-US" sz="1800" b="1" u="sng" dirty="0">
                <a:solidFill>
                  <a:schemeClr val="tx1">
                    <a:lumMod val="75000"/>
                  </a:schemeClr>
                </a:solidFill>
              </a:rPr>
              <a:t> </a:t>
            </a:r>
            <a:r>
              <a:rPr lang="en-US" sz="1800" b="1" u="sng" dirty="0" err="1">
                <a:solidFill>
                  <a:schemeClr val="tx1">
                    <a:lumMod val="75000"/>
                  </a:schemeClr>
                </a:solidFill>
              </a:rPr>
              <a:t>kariery</a:t>
            </a:r>
            <a:r>
              <a:rPr lang="en-US" sz="1800" b="1" u="sng" dirty="0">
                <a:solidFill>
                  <a:schemeClr val="tx1">
                    <a:lumMod val="75000"/>
                  </a:schemeClr>
                </a:solidFill>
              </a:rPr>
              <a:t> </a:t>
            </a:r>
            <a:r>
              <a:rPr lang="en-US" sz="1800" b="1" u="sng" dirty="0" err="1">
                <a:solidFill>
                  <a:schemeClr val="tx1">
                    <a:lumMod val="75000"/>
                  </a:schemeClr>
                </a:solidFill>
              </a:rPr>
              <a:t>naukowej</a:t>
            </a:r>
            <a:r>
              <a:rPr lang="en-US" sz="1800" b="1" dirty="0">
                <a:solidFill>
                  <a:schemeClr val="tx1">
                    <a:lumMod val="75000"/>
                  </a:schemeClr>
                </a:solidFill>
              </a:rPr>
              <a:t> </a:t>
            </a:r>
            <a:r>
              <a:rPr lang="en-US" sz="1400" b="1" dirty="0">
                <a:solidFill>
                  <a:schemeClr val="tx1">
                    <a:lumMod val="75000"/>
                  </a:schemeClr>
                </a:solidFill>
              </a:rPr>
              <a:t>(Academic and Research Career)</a:t>
            </a:r>
            <a:r>
              <a:rPr lang="pl-PL" sz="1400" b="1" dirty="0">
                <a:solidFill>
                  <a:schemeClr val="tx1">
                    <a:lumMod val="75000"/>
                  </a:schemeClr>
                </a:solidFill>
              </a:rPr>
              <a:t>: </a:t>
            </a:r>
            <a:r>
              <a:rPr lang="pl-PL" sz="1800" b="1" dirty="0">
                <a:solidFill>
                  <a:schemeClr val="tx1">
                    <a:lumMod val="75000"/>
                  </a:schemeClr>
                </a:solidFill>
              </a:rPr>
              <a:t>urlopy i przerwy w karierze</a:t>
            </a:r>
          </a:p>
          <a:p>
            <a:r>
              <a:rPr lang="en-US" sz="1800" b="1" u="sng" dirty="0" err="1">
                <a:solidFill>
                  <a:schemeClr val="tx1">
                    <a:lumMod val="75000"/>
                  </a:schemeClr>
                </a:solidFill>
              </a:rPr>
              <a:t>Dorobek</a:t>
            </a:r>
            <a:r>
              <a:rPr lang="en-US" sz="1800" b="1" u="sng" dirty="0">
                <a:solidFill>
                  <a:schemeClr val="tx1">
                    <a:lumMod val="75000"/>
                  </a:schemeClr>
                </a:solidFill>
              </a:rPr>
              <a:t> </a:t>
            </a:r>
            <a:r>
              <a:rPr lang="en-US" sz="1800" b="1" u="sng" dirty="0" err="1">
                <a:solidFill>
                  <a:schemeClr val="tx1">
                    <a:lumMod val="75000"/>
                  </a:schemeClr>
                </a:solidFill>
              </a:rPr>
              <a:t>naukowy</a:t>
            </a:r>
            <a:r>
              <a:rPr lang="en-US" sz="1800" b="1" dirty="0">
                <a:solidFill>
                  <a:schemeClr val="tx1">
                    <a:lumMod val="75000"/>
                  </a:schemeClr>
                </a:solidFill>
              </a:rPr>
              <a:t> </a:t>
            </a:r>
            <a:r>
              <a:rPr lang="en-US" sz="1400" b="1" dirty="0">
                <a:solidFill>
                  <a:schemeClr val="tx1">
                    <a:lumMod val="75000"/>
                  </a:schemeClr>
                </a:solidFill>
              </a:rPr>
              <a:t>(Scientific Achievements)</a:t>
            </a:r>
            <a:r>
              <a:rPr lang="pl-PL" sz="1400" b="1" dirty="0">
                <a:solidFill>
                  <a:schemeClr val="tx1">
                    <a:lumMod val="75000"/>
                  </a:schemeClr>
                </a:solidFill>
              </a:rPr>
              <a:t>: </a:t>
            </a:r>
            <a:r>
              <a:rPr lang="pl-PL" sz="1800" b="1" dirty="0">
                <a:solidFill>
                  <a:schemeClr val="tx1">
                    <a:lumMod val="75000"/>
                  </a:schemeClr>
                </a:solidFill>
              </a:rPr>
              <a:t>w Preludium opiekun naukowy powinien być osobą prowadzącą badania naukowe z zakresu obejmującego tematykę zgłoszonego wniosku</a:t>
            </a:r>
          </a:p>
          <a:p>
            <a:r>
              <a:rPr lang="en-US" sz="1800" b="1" u="sng" dirty="0" err="1">
                <a:solidFill>
                  <a:schemeClr val="tx1">
                    <a:lumMod val="75000"/>
                  </a:schemeClr>
                </a:solidFill>
              </a:rPr>
              <a:t>Proj</a:t>
            </a:r>
            <a:r>
              <a:rPr lang="pl-PL" sz="1800" b="1" u="sng" dirty="0" err="1">
                <a:solidFill>
                  <a:schemeClr val="tx1">
                    <a:lumMod val="75000"/>
                  </a:schemeClr>
                </a:solidFill>
              </a:rPr>
              <a:t>ekty</a:t>
            </a:r>
            <a:r>
              <a:rPr lang="en-US" sz="1800" b="1" u="sng" dirty="0">
                <a:solidFill>
                  <a:schemeClr val="tx1">
                    <a:lumMod val="75000"/>
                  </a:schemeClr>
                </a:solidFill>
              </a:rPr>
              <a:t> </a:t>
            </a:r>
            <a:r>
              <a:rPr lang="en-US" sz="1800" b="1" u="sng" dirty="0" err="1">
                <a:solidFill>
                  <a:schemeClr val="tx1">
                    <a:lumMod val="75000"/>
                  </a:schemeClr>
                </a:solidFill>
              </a:rPr>
              <a:t>badawcze</a:t>
            </a:r>
            <a:r>
              <a:rPr lang="en-US" sz="1800" b="1" u="sng" dirty="0">
                <a:solidFill>
                  <a:schemeClr val="tx1">
                    <a:lumMod val="75000"/>
                  </a:schemeClr>
                </a:solidFill>
              </a:rPr>
              <a:t> </a:t>
            </a:r>
            <a:r>
              <a:rPr lang="en-US" sz="1400" b="1" dirty="0">
                <a:solidFill>
                  <a:schemeClr val="tx1">
                    <a:lumMod val="75000"/>
                  </a:schemeClr>
                </a:solidFill>
              </a:rPr>
              <a:t>(Research projects)</a:t>
            </a:r>
            <a:r>
              <a:rPr lang="pl-PL" sz="1400" b="1" dirty="0">
                <a:solidFill>
                  <a:schemeClr val="tx1">
                    <a:lumMod val="75000"/>
                  </a:schemeClr>
                </a:solidFill>
              </a:rPr>
              <a:t>: </a:t>
            </a:r>
            <a:r>
              <a:rPr lang="pl-PL" sz="1800" b="1" dirty="0">
                <a:solidFill>
                  <a:schemeClr val="tx1">
                    <a:lumMod val="75000"/>
                  </a:schemeClr>
                </a:solidFill>
              </a:rPr>
              <a:t>jako kierownik, daty trwania projektów, rozliczenie projektów</a:t>
            </a:r>
          </a:p>
          <a:p>
            <a:r>
              <a:rPr lang="pl-PL" sz="1800" b="1" u="sng" dirty="0">
                <a:solidFill>
                  <a:schemeClr val="tx1">
                    <a:lumMod val="75000"/>
                  </a:schemeClr>
                </a:solidFill>
              </a:rPr>
              <a:t>Zbliżone zadania badawcze</a:t>
            </a:r>
            <a:r>
              <a:rPr lang="pl-PL" sz="1800" b="1" dirty="0">
                <a:solidFill>
                  <a:schemeClr val="tx1">
                    <a:lumMod val="75000"/>
                  </a:schemeClr>
                </a:solidFill>
              </a:rPr>
              <a:t> </a:t>
            </a:r>
            <a:r>
              <a:rPr lang="pl-PL" sz="1400" b="1" dirty="0">
                <a:solidFill>
                  <a:schemeClr val="tx1">
                    <a:lumMod val="75000"/>
                  </a:schemeClr>
                </a:solidFill>
              </a:rPr>
              <a:t>(Similar research tasks): </a:t>
            </a:r>
            <a:r>
              <a:rPr lang="pl-PL" sz="1800" b="1" dirty="0">
                <a:solidFill>
                  <a:schemeClr val="tx1">
                    <a:lumMod val="75000"/>
                  </a:schemeClr>
                </a:solidFill>
              </a:rPr>
              <a:t>potwierdzenie o braku podwójnego finasowania</a:t>
            </a:r>
          </a:p>
          <a:p>
            <a:r>
              <a:rPr lang="en-US" sz="1800" b="1" u="sng" dirty="0" err="1">
                <a:solidFill>
                  <a:schemeClr val="tx1">
                    <a:lumMod val="75000"/>
                  </a:schemeClr>
                </a:solidFill>
              </a:rPr>
              <a:t>Dośw</a:t>
            </a:r>
            <a:r>
              <a:rPr lang="pl-PL" sz="1800" b="1" u="sng" dirty="0" err="1">
                <a:solidFill>
                  <a:schemeClr val="tx1">
                    <a:lumMod val="75000"/>
                  </a:schemeClr>
                </a:solidFill>
              </a:rPr>
              <a:t>iadczenie</a:t>
            </a:r>
            <a:r>
              <a:rPr lang="en-US" sz="1800" b="1" u="sng" dirty="0">
                <a:solidFill>
                  <a:schemeClr val="tx1">
                    <a:lumMod val="75000"/>
                  </a:schemeClr>
                </a:solidFill>
              </a:rPr>
              <a:t> </a:t>
            </a:r>
            <a:r>
              <a:rPr lang="en-US" sz="1800" b="1" u="sng" dirty="0" err="1">
                <a:solidFill>
                  <a:schemeClr val="tx1">
                    <a:lumMod val="75000"/>
                  </a:schemeClr>
                </a:solidFill>
              </a:rPr>
              <a:t>naukowe</a:t>
            </a:r>
            <a:r>
              <a:rPr lang="en-US" sz="1800" b="1" dirty="0">
                <a:solidFill>
                  <a:schemeClr val="tx1">
                    <a:lumMod val="75000"/>
                  </a:schemeClr>
                </a:solidFill>
              </a:rPr>
              <a:t> (Research Achievements)</a:t>
            </a:r>
            <a:r>
              <a:rPr lang="pl-PL" sz="1800" b="1" dirty="0">
                <a:solidFill>
                  <a:schemeClr val="tx1">
                    <a:lumMod val="75000"/>
                  </a:schemeClr>
                </a:solidFill>
              </a:rPr>
              <a:t>: konferencje</a:t>
            </a:r>
          </a:p>
          <a:p>
            <a:r>
              <a:rPr lang="en-US" sz="1800" b="1" u="sng" dirty="0" err="1">
                <a:solidFill>
                  <a:schemeClr val="tx1">
                    <a:lumMod val="75000"/>
                  </a:schemeClr>
                </a:solidFill>
              </a:rPr>
              <a:t>Wyróżnienia</a:t>
            </a:r>
            <a:r>
              <a:rPr lang="en-US" sz="1800" b="1" dirty="0">
                <a:solidFill>
                  <a:schemeClr val="tx1">
                    <a:lumMod val="75000"/>
                  </a:schemeClr>
                </a:solidFill>
              </a:rPr>
              <a:t> (Prizes/Awards)</a:t>
            </a:r>
            <a:endParaRPr lang="pl-PL" sz="1800" b="1" dirty="0">
              <a:solidFill>
                <a:schemeClr val="tx1">
                  <a:lumMod val="75000"/>
                </a:schemeClr>
              </a:solidFill>
            </a:endParaRPr>
          </a:p>
          <a:p>
            <a:endParaRPr lang="en-US" sz="1800" b="1" dirty="0"/>
          </a:p>
        </p:txBody>
      </p:sp>
      <p:sp>
        <p:nvSpPr>
          <p:cNvPr id="12" name="Prostokąt zaokrąglony 10"/>
          <p:cNvSpPr/>
          <p:nvPr/>
        </p:nvSpPr>
        <p:spPr>
          <a:xfrm>
            <a:off x="395536" y="5229200"/>
            <a:ext cx="8496944" cy="1008112"/>
          </a:xfrm>
          <a:prstGeom prst="roundRect">
            <a:avLst/>
          </a:prstGeom>
          <a:solidFill>
            <a:schemeClr val="bg2"/>
          </a:solidFill>
          <a:ln w="25400" cap="flat" cmpd="sng" algn="ctr">
            <a:solidFill>
              <a:srgbClr val="DB133C"/>
            </a:solidFill>
            <a:prstDash val="solid"/>
          </a:ln>
          <a:effectLst/>
        </p:spPr>
        <p:txBody>
          <a:bodyPr rtlCol="0" anchor="ctr"/>
          <a:lstStyle/>
          <a:p>
            <a:pPr lvl="0"/>
            <a:r>
              <a:rPr lang="pl-PL" b="1" dirty="0">
                <a:solidFill>
                  <a:schemeClr val="tx1">
                    <a:lumMod val="75000"/>
                  </a:schemeClr>
                </a:solidFill>
              </a:rPr>
              <a:t>Dorobek naukowy stanowi istotną część oceny wniosku. Jego brak albo niska jakość znacząco obniża szanse w konkursie.</a:t>
            </a:r>
          </a:p>
        </p:txBody>
      </p:sp>
    </p:spTree>
    <p:extLst>
      <p:ext uri="{BB962C8B-B14F-4D97-AF65-F5344CB8AC3E}">
        <p14:creationId xmlns:p14="http://schemas.microsoft.com/office/powerpoint/2010/main" val="27551269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lstStyle/>
          <a:p>
            <a:fld id="{930C7376-5BD8-4B18-A792-65A73A5F61B6}" type="slidenum">
              <a:rPr lang="pl-PL" smtClean="0"/>
              <a:pPr/>
              <a:t>17</a:t>
            </a:fld>
            <a:endParaRPr lang="pl-PL" dirty="0"/>
          </a:p>
        </p:txBody>
      </p:sp>
      <p:grpSp>
        <p:nvGrpSpPr>
          <p:cNvPr id="2" name="Grupa 5"/>
          <p:cNvGrpSpPr/>
          <p:nvPr/>
        </p:nvGrpSpPr>
        <p:grpSpPr>
          <a:xfrm>
            <a:off x="-8708" y="1458495"/>
            <a:ext cx="9165456" cy="45719"/>
            <a:chOff x="-76076" y="1412776"/>
            <a:chExt cx="9241532" cy="45719"/>
          </a:xfrm>
          <a:effectLst>
            <a:outerShdw blurRad="50800" dist="38100" dir="2700000" algn="tl" rotWithShape="0">
              <a:prstClr val="black">
                <a:alpha val="40000"/>
              </a:prstClr>
            </a:outerShdw>
          </a:effectLst>
        </p:grpSpPr>
        <p:sp>
          <p:nvSpPr>
            <p:cNvPr id="7" name="Prostokąt 6"/>
            <p:cNvSpPr/>
            <p:nvPr/>
          </p:nvSpPr>
          <p:spPr>
            <a:xfrm>
              <a:off x="1796132" y="1412776"/>
              <a:ext cx="1876276" cy="45719"/>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FF0000"/>
                </a:solidFill>
              </a:endParaRPr>
            </a:p>
          </p:txBody>
        </p:sp>
        <p:sp>
          <p:nvSpPr>
            <p:cNvPr id="8" name="Prostokąt 7"/>
            <p:cNvSpPr/>
            <p:nvPr/>
          </p:nvSpPr>
          <p:spPr>
            <a:xfrm>
              <a:off x="3672408" y="1412776"/>
              <a:ext cx="1872208" cy="45719"/>
            </a:xfrm>
            <a:prstGeom prst="rect">
              <a:avLst/>
            </a:prstGeom>
            <a:solidFill>
              <a:srgbClr val="92D050"/>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l-PL" dirty="0"/>
            </a:p>
          </p:txBody>
        </p:sp>
        <p:sp>
          <p:nvSpPr>
            <p:cNvPr id="9" name="Prostokąt 8"/>
            <p:cNvSpPr/>
            <p:nvPr/>
          </p:nvSpPr>
          <p:spPr>
            <a:xfrm>
              <a:off x="5543996" y="1412776"/>
              <a:ext cx="1872208" cy="45719"/>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 name="Prostokąt 9"/>
            <p:cNvSpPr/>
            <p:nvPr/>
          </p:nvSpPr>
          <p:spPr>
            <a:xfrm>
              <a:off x="-76076" y="1412776"/>
              <a:ext cx="1872208" cy="45719"/>
            </a:xfrm>
            <a:prstGeom prst="rect">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accent4">
                    <a:lumMod val="60000"/>
                    <a:lumOff val="40000"/>
                  </a:schemeClr>
                </a:solidFill>
              </a:endParaRPr>
            </a:p>
          </p:txBody>
        </p:sp>
        <p:sp>
          <p:nvSpPr>
            <p:cNvPr id="11" name="Prostokąt 10"/>
            <p:cNvSpPr/>
            <p:nvPr/>
          </p:nvSpPr>
          <p:spPr>
            <a:xfrm>
              <a:off x="7416204" y="1412776"/>
              <a:ext cx="1749252" cy="45719"/>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pSp>
      <p:pic>
        <p:nvPicPr>
          <p:cNvPr id="13" name="Picture 4" descr="http://www.ncn.gov.pl/drupal/sites/all/themes/ncn-nowa/img/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6458240"/>
            <a:ext cx="3960439" cy="330803"/>
          </a:xfrm>
          <a:prstGeom prst="rect">
            <a:avLst/>
          </a:prstGeom>
          <a:noFill/>
          <a:extLst>
            <a:ext uri="{909E8E84-426E-40DD-AFC4-6F175D3DCCD1}">
              <a14:hiddenFill xmlns:a14="http://schemas.microsoft.com/office/drawing/2010/main">
                <a:solidFill>
                  <a:srgbClr val="FFFFFF"/>
                </a:solidFill>
              </a14:hiddenFill>
            </a:ext>
          </a:extLst>
        </p:spPr>
      </p:pic>
      <p:sp>
        <p:nvSpPr>
          <p:cNvPr id="15" name="Tytuł 1"/>
          <p:cNvSpPr>
            <a:spLocks noGrp="1"/>
          </p:cNvSpPr>
          <p:nvPr>
            <p:ph type="title"/>
          </p:nvPr>
        </p:nvSpPr>
        <p:spPr>
          <a:xfrm>
            <a:off x="1115616" y="620698"/>
            <a:ext cx="7643192" cy="576054"/>
          </a:xfrm>
        </p:spPr>
        <p:txBody>
          <a:bodyPr>
            <a:noAutofit/>
          </a:bodyPr>
          <a:lstStyle/>
          <a:p>
            <a:pPr algn="l"/>
            <a:r>
              <a:rPr lang="pl-PL" sz="3600" dirty="0">
                <a:solidFill>
                  <a:srgbClr val="58585A"/>
                </a:solidFill>
                <a:latin typeface="+mn-lt"/>
                <a:cs typeface="Arial" pitchFamily="34" charset="0"/>
              </a:rPr>
              <a:t>Plan badań</a:t>
            </a:r>
            <a:endParaRPr lang="en-GB" sz="3600" dirty="0">
              <a:solidFill>
                <a:srgbClr val="58585A"/>
              </a:solidFill>
              <a:latin typeface="+mn-lt"/>
              <a:cs typeface="Arial" pitchFamily="34" charset="0"/>
            </a:endParaRPr>
          </a:p>
        </p:txBody>
      </p:sp>
      <p:sp>
        <p:nvSpPr>
          <p:cNvPr id="12" name="Symbol zastępczy zawartości 2"/>
          <p:cNvSpPr>
            <a:spLocks noGrp="1"/>
          </p:cNvSpPr>
          <p:nvPr>
            <p:ph sz="half" idx="13"/>
          </p:nvPr>
        </p:nvSpPr>
        <p:spPr>
          <a:xfrm>
            <a:off x="251521" y="1576222"/>
            <a:ext cx="8568951" cy="4373058"/>
          </a:xfrm>
        </p:spPr>
        <p:txBody>
          <a:bodyPr>
            <a:normAutofit/>
          </a:bodyPr>
          <a:lstStyle/>
          <a:p>
            <a:pPr marL="0" indent="0" algn="just">
              <a:buNone/>
            </a:pPr>
            <a:r>
              <a:rPr lang="pl-PL" sz="1800" dirty="0">
                <a:solidFill>
                  <a:schemeClr val="tx1">
                    <a:lumMod val="75000"/>
                  </a:schemeClr>
                </a:solidFill>
                <a:latin typeface="+mn-lt"/>
                <a:cs typeface="Times New Roman" pitchFamily="18" charset="0"/>
              </a:rPr>
              <a:t>Plan badań jest </a:t>
            </a:r>
            <a:r>
              <a:rPr lang="pl-PL" sz="1800" dirty="0">
                <a:solidFill>
                  <a:srgbClr val="DB133C"/>
                </a:solidFill>
                <a:latin typeface="+mn-lt"/>
                <a:cs typeface="Times New Roman" pitchFamily="18" charset="0"/>
              </a:rPr>
              <a:t>wykazem planowanych zadań badawczych.</a:t>
            </a:r>
          </a:p>
          <a:p>
            <a:pPr marL="0" indent="0" algn="just">
              <a:buNone/>
            </a:pPr>
            <a:endParaRPr lang="pl-PL" sz="1800" dirty="0">
              <a:solidFill>
                <a:srgbClr val="DB133C"/>
              </a:solidFill>
              <a:latin typeface="+mn-lt"/>
              <a:cs typeface="Times New Roman" pitchFamily="18" charset="0"/>
            </a:endParaRPr>
          </a:p>
          <a:p>
            <a:pPr marL="0" indent="0" algn="just">
              <a:buNone/>
            </a:pPr>
            <a:r>
              <a:rPr lang="pl-PL" sz="1800" dirty="0">
                <a:solidFill>
                  <a:schemeClr val="tx1">
                    <a:lumMod val="75000"/>
                  </a:schemeClr>
                </a:solidFill>
                <a:cs typeface="Times New Roman" pitchFamily="18" charset="0"/>
              </a:rPr>
              <a:t>Plan badań wypełnia się w </a:t>
            </a:r>
            <a:r>
              <a:rPr lang="pl-PL" sz="1800" dirty="0">
                <a:solidFill>
                  <a:srgbClr val="DB133C"/>
                </a:solidFill>
                <a:cs typeface="Times New Roman" pitchFamily="18" charset="0"/>
              </a:rPr>
              <a:t>dwóch wersjach językowych </a:t>
            </a:r>
            <a:r>
              <a:rPr lang="pl-PL" sz="1800" dirty="0">
                <a:solidFill>
                  <a:schemeClr val="tx1">
                    <a:lumMod val="75000"/>
                  </a:schemeClr>
                </a:solidFill>
                <a:cs typeface="Times New Roman" pitchFamily="18" charset="0"/>
              </a:rPr>
              <a:t>polskiej i angielskiej, podmiot realizujący zadanie w języku polskim.</a:t>
            </a:r>
          </a:p>
          <a:p>
            <a:pPr marL="0" indent="0" algn="just">
              <a:buNone/>
            </a:pPr>
            <a:endParaRPr lang="pl-PL" sz="1800" dirty="0">
              <a:solidFill>
                <a:schemeClr val="tx1">
                  <a:lumMod val="75000"/>
                </a:schemeClr>
              </a:solidFill>
              <a:latin typeface="+mn-lt"/>
              <a:cs typeface="Times New Roman" pitchFamily="18" charset="0"/>
            </a:endParaRPr>
          </a:p>
          <a:p>
            <a:pPr marL="0" indent="0" algn="just">
              <a:buNone/>
            </a:pPr>
            <a:r>
              <a:rPr lang="pl-PL" sz="1800" dirty="0">
                <a:solidFill>
                  <a:schemeClr val="tx1">
                    <a:lumMod val="75000"/>
                  </a:schemeClr>
                </a:solidFill>
                <a:latin typeface="+mn-lt"/>
                <a:cs typeface="Times New Roman" pitchFamily="18" charset="0"/>
              </a:rPr>
              <a:t>Zadaniami badawczymi nie są na pewno:</a:t>
            </a:r>
          </a:p>
          <a:p>
            <a:pPr lvl="1" algn="just"/>
            <a:r>
              <a:rPr lang="pl-PL" sz="1800" dirty="0">
                <a:solidFill>
                  <a:schemeClr val="tx1">
                    <a:lumMod val="75000"/>
                  </a:schemeClr>
                </a:solidFill>
                <a:latin typeface="+mn-lt"/>
                <a:cs typeface="Times New Roman" pitchFamily="18" charset="0"/>
              </a:rPr>
              <a:t>zakup aparatury</a:t>
            </a:r>
          </a:p>
          <a:p>
            <a:pPr lvl="1" algn="just"/>
            <a:r>
              <a:rPr lang="pl-PL" sz="1800" dirty="0">
                <a:solidFill>
                  <a:schemeClr val="tx1">
                    <a:lumMod val="75000"/>
                  </a:schemeClr>
                </a:solidFill>
                <a:latin typeface="+mn-lt"/>
                <a:cs typeface="Times New Roman" pitchFamily="18" charset="0"/>
              </a:rPr>
              <a:t>udział w konferencji</a:t>
            </a:r>
          </a:p>
          <a:p>
            <a:pPr lvl="1" algn="just"/>
            <a:r>
              <a:rPr lang="pl-PL" sz="1800" dirty="0">
                <a:solidFill>
                  <a:schemeClr val="tx1">
                    <a:lumMod val="75000"/>
                  </a:schemeClr>
                </a:solidFill>
                <a:latin typeface="+mn-lt"/>
                <a:cs typeface="Times New Roman" pitchFamily="18" charset="0"/>
              </a:rPr>
              <a:t>przygotowanie publikacji</a:t>
            </a:r>
          </a:p>
          <a:p>
            <a:pPr lvl="1" algn="just"/>
            <a:r>
              <a:rPr lang="pl-PL" sz="1800" dirty="0">
                <a:solidFill>
                  <a:schemeClr val="tx1">
                    <a:lumMod val="75000"/>
                  </a:schemeClr>
                </a:solidFill>
                <a:cs typeface="Times New Roman" pitchFamily="18" charset="0"/>
              </a:rPr>
              <a:t>kwalifikacja pacjentów</a:t>
            </a:r>
            <a:endParaRPr lang="pl-PL" sz="1800" dirty="0">
              <a:solidFill>
                <a:schemeClr val="tx1">
                  <a:lumMod val="75000"/>
                </a:schemeClr>
              </a:solidFill>
              <a:latin typeface="+mn-lt"/>
              <a:cs typeface="Times New Roman" pitchFamily="18" charset="0"/>
            </a:endParaRPr>
          </a:p>
          <a:p>
            <a:pPr lvl="1" algn="just"/>
            <a:r>
              <a:rPr lang="pl-PL" sz="1800" dirty="0">
                <a:solidFill>
                  <a:schemeClr val="tx1">
                    <a:lumMod val="75000"/>
                  </a:schemeClr>
                </a:solidFill>
                <a:latin typeface="+mn-lt"/>
                <a:cs typeface="Times New Roman" pitchFamily="18" charset="0"/>
              </a:rPr>
              <a:t>kwerendy, opracowanie metodologii, analiza literatury</a:t>
            </a:r>
          </a:p>
          <a:p>
            <a:pPr lvl="1" algn="just"/>
            <a:r>
              <a:rPr lang="pl-PL" sz="1800" dirty="0">
                <a:solidFill>
                  <a:schemeClr val="tx1">
                    <a:lumMod val="75000"/>
                  </a:schemeClr>
                </a:solidFill>
                <a:latin typeface="+mn-lt"/>
                <a:cs typeface="Times New Roman" pitchFamily="18" charset="0"/>
              </a:rPr>
              <a:t>kopiowanie materiałów, tłumaczenia</a:t>
            </a:r>
          </a:p>
          <a:p>
            <a:pPr lvl="1" algn="just"/>
            <a:r>
              <a:rPr lang="pl-PL" sz="1800" dirty="0">
                <a:solidFill>
                  <a:schemeClr val="tx1">
                    <a:lumMod val="75000"/>
                  </a:schemeClr>
                </a:solidFill>
                <a:latin typeface="+mn-lt"/>
                <a:cs typeface="Times New Roman" pitchFamily="18" charset="0"/>
              </a:rPr>
              <a:t>nadzór nad aparaturą</a:t>
            </a:r>
          </a:p>
          <a:p>
            <a:pPr marL="0" indent="0" algn="just">
              <a:buNone/>
            </a:pPr>
            <a:endParaRPr lang="pl-PL" sz="1800" dirty="0">
              <a:solidFill>
                <a:schemeClr val="tx1">
                  <a:lumMod val="75000"/>
                </a:schemeClr>
              </a:solidFill>
              <a:latin typeface="+mn-lt"/>
              <a:cs typeface="Times New Roman" pitchFamily="18" charset="0"/>
            </a:endParaRPr>
          </a:p>
          <a:p>
            <a:pPr marL="0" indent="0" algn="just">
              <a:buNone/>
            </a:pPr>
            <a:endParaRPr lang="pl-PL" sz="1800" b="1" dirty="0">
              <a:solidFill>
                <a:schemeClr val="tx1">
                  <a:lumMod val="75000"/>
                </a:schemeClr>
              </a:solidFill>
              <a:latin typeface="+mn-lt"/>
              <a:cs typeface="Times New Roman" pitchFamily="18" charset="0"/>
            </a:endParaRPr>
          </a:p>
          <a:p>
            <a:endParaRPr lang="pl-PL" sz="1800" b="1" dirty="0">
              <a:solidFill>
                <a:schemeClr val="tx1">
                  <a:lumMod val="75000"/>
                </a:schemeClr>
              </a:solidFill>
              <a:latin typeface="+mn-lt"/>
            </a:endParaRPr>
          </a:p>
        </p:txBody>
      </p:sp>
    </p:spTree>
    <p:extLst>
      <p:ext uri="{BB962C8B-B14F-4D97-AF65-F5344CB8AC3E}">
        <p14:creationId xmlns:p14="http://schemas.microsoft.com/office/powerpoint/2010/main" val="2375488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lstStyle/>
          <a:p>
            <a:fld id="{930C7376-5BD8-4B18-A792-65A73A5F61B6}" type="slidenum">
              <a:rPr lang="pl-PL" smtClean="0"/>
              <a:pPr/>
              <a:t>18</a:t>
            </a:fld>
            <a:endParaRPr lang="pl-PL" dirty="0"/>
          </a:p>
        </p:txBody>
      </p:sp>
      <p:grpSp>
        <p:nvGrpSpPr>
          <p:cNvPr id="2" name="Grupa 5"/>
          <p:cNvGrpSpPr/>
          <p:nvPr/>
        </p:nvGrpSpPr>
        <p:grpSpPr>
          <a:xfrm>
            <a:off x="-8708" y="1458495"/>
            <a:ext cx="9165456" cy="45719"/>
            <a:chOff x="-76076" y="1412776"/>
            <a:chExt cx="9241532" cy="45719"/>
          </a:xfrm>
          <a:effectLst>
            <a:outerShdw blurRad="50800" dist="38100" dir="2700000" algn="tl" rotWithShape="0">
              <a:prstClr val="black">
                <a:alpha val="40000"/>
              </a:prstClr>
            </a:outerShdw>
          </a:effectLst>
        </p:grpSpPr>
        <p:sp>
          <p:nvSpPr>
            <p:cNvPr id="7" name="Prostokąt 6"/>
            <p:cNvSpPr/>
            <p:nvPr/>
          </p:nvSpPr>
          <p:spPr>
            <a:xfrm>
              <a:off x="1796132" y="1412776"/>
              <a:ext cx="1876276" cy="45719"/>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FF0000"/>
                </a:solidFill>
              </a:endParaRPr>
            </a:p>
          </p:txBody>
        </p:sp>
        <p:sp>
          <p:nvSpPr>
            <p:cNvPr id="8" name="Prostokąt 7"/>
            <p:cNvSpPr/>
            <p:nvPr/>
          </p:nvSpPr>
          <p:spPr>
            <a:xfrm>
              <a:off x="3672408" y="1412776"/>
              <a:ext cx="1872208" cy="45719"/>
            </a:xfrm>
            <a:prstGeom prst="rect">
              <a:avLst/>
            </a:prstGeom>
            <a:solidFill>
              <a:srgbClr val="92D050"/>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l-PL" dirty="0"/>
            </a:p>
          </p:txBody>
        </p:sp>
        <p:sp>
          <p:nvSpPr>
            <p:cNvPr id="9" name="Prostokąt 8"/>
            <p:cNvSpPr/>
            <p:nvPr/>
          </p:nvSpPr>
          <p:spPr>
            <a:xfrm>
              <a:off x="5543996" y="1412776"/>
              <a:ext cx="1872208" cy="45719"/>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 name="Prostokąt 9"/>
            <p:cNvSpPr/>
            <p:nvPr/>
          </p:nvSpPr>
          <p:spPr>
            <a:xfrm>
              <a:off x="-76076" y="1412776"/>
              <a:ext cx="1872208" cy="45719"/>
            </a:xfrm>
            <a:prstGeom prst="rect">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accent4">
                    <a:lumMod val="60000"/>
                    <a:lumOff val="40000"/>
                  </a:schemeClr>
                </a:solidFill>
              </a:endParaRPr>
            </a:p>
          </p:txBody>
        </p:sp>
        <p:sp>
          <p:nvSpPr>
            <p:cNvPr id="11" name="Prostokąt 10"/>
            <p:cNvSpPr/>
            <p:nvPr/>
          </p:nvSpPr>
          <p:spPr>
            <a:xfrm>
              <a:off x="7416204" y="1412776"/>
              <a:ext cx="1749252" cy="45719"/>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pSp>
      <p:pic>
        <p:nvPicPr>
          <p:cNvPr id="13" name="Picture 4" descr="http://www.ncn.gov.pl/drupal/sites/all/themes/ncn-nowa/img/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6458240"/>
            <a:ext cx="3960439" cy="330803"/>
          </a:xfrm>
          <a:prstGeom prst="rect">
            <a:avLst/>
          </a:prstGeom>
          <a:noFill/>
          <a:extLst>
            <a:ext uri="{909E8E84-426E-40DD-AFC4-6F175D3DCCD1}">
              <a14:hiddenFill xmlns:a14="http://schemas.microsoft.com/office/drawing/2010/main">
                <a:solidFill>
                  <a:srgbClr val="FFFFFF"/>
                </a:solidFill>
              </a14:hiddenFill>
            </a:ext>
          </a:extLst>
        </p:spPr>
      </p:pic>
      <p:sp>
        <p:nvSpPr>
          <p:cNvPr id="15" name="Tytuł 1"/>
          <p:cNvSpPr>
            <a:spLocks noGrp="1"/>
          </p:cNvSpPr>
          <p:nvPr>
            <p:ph type="title"/>
          </p:nvPr>
        </p:nvSpPr>
        <p:spPr>
          <a:xfrm>
            <a:off x="1115616" y="620698"/>
            <a:ext cx="7643192" cy="576054"/>
          </a:xfrm>
        </p:spPr>
        <p:txBody>
          <a:bodyPr>
            <a:noAutofit/>
          </a:bodyPr>
          <a:lstStyle/>
          <a:p>
            <a:pPr algn="l"/>
            <a:r>
              <a:rPr lang="pl-PL" sz="3600" dirty="0">
                <a:solidFill>
                  <a:srgbClr val="58585A"/>
                </a:solidFill>
                <a:latin typeface="Arial" pitchFamily="34" charset="0"/>
                <a:cs typeface="Arial" pitchFamily="34" charset="0"/>
              </a:rPr>
              <a:t>Kosztorysy</a:t>
            </a:r>
            <a:endParaRPr lang="en-GB" sz="3600" dirty="0">
              <a:solidFill>
                <a:srgbClr val="58585A"/>
              </a:solidFill>
              <a:latin typeface="Arial" pitchFamily="34" charset="0"/>
              <a:cs typeface="Arial" pitchFamily="34" charset="0"/>
            </a:endParaRPr>
          </a:p>
        </p:txBody>
      </p:sp>
      <p:sp>
        <p:nvSpPr>
          <p:cNvPr id="12" name="Symbol zastępczy zawartości 2"/>
          <p:cNvSpPr>
            <a:spLocks noGrp="1"/>
          </p:cNvSpPr>
          <p:nvPr>
            <p:ph sz="half" idx="13"/>
          </p:nvPr>
        </p:nvSpPr>
        <p:spPr>
          <a:xfrm>
            <a:off x="251520" y="1658417"/>
            <a:ext cx="8568951" cy="4578895"/>
          </a:xfrm>
        </p:spPr>
        <p:txBody>
          <a:bodyPr>
            <a:noAutofit/>
          </a:bodyPr>
          <a:lstStyle/>
          <a:p>
            <a:pPr algn="just">
              <a:spcBef>
                <a:spcPts val="600"/>
              </a:spcBef>
              <a:spcAft>
                <a:spcPts val="0"/>
              </a:spcAft>
            </a:pPr>
            <a:r>
              <a:rPr lang="pl-PL" dirty="0">
                <a:solidFill>
                  <a:srgbClr val="000000"/>
                </a:solidFill>
                <a:latin typeface="Arial" pitchFamily="34" charset="0"/>
                <a:ea typeface="Calibri"/>
                <a:cs typeface="Arial" pitchFamily="34" charset="0"/>
              </a:rPr>
              <a:t>Narodowe Centrum Nauki nie negocjuje kosztorysów.</a:t>
            </a:r>
          </a:p>
          <a:p>
            <a:pPr algn="just">
              <a:spcBef>
                <a:spcPts val="600"/>
              </a:spcBef>
              <a:spcAft>
                <a:spcPts val="0"/>
              </a:spcAft>
            </a:pPr>
            <a:r>
              <a:rPr lang="pl-PL" dirty="0">
                <a:solidFill>
                  <a:srgbClr val="000000"/>
                </a:solidFill>
                <a:latin typeface="Arial" pitchFamily="34" charset="0"/>
                <a:ea typeface="Calibri"/>
                <a:cs typeface="Arial" pitchFamily="34" charset="0"/>
              </a:rPr>
              <a:t>Nie definiuje również</a:t>
            </a:r>
            <a:r>
              <a:rPr lang="pl-PL" dirty="0">
                <a:solidFill>
                  <a:schemeClr val="tx1">
                    <a:lumMod val="75000"/>
                    <a:lumOff val="25000"/>
                  </a:schemeClr>
                </a:solidFill>
                <a:latin typeface="Arial" pitchFamily="34" charset="0"/>
                <a:ea typeface="Calibri"/>
                <a:cs typeface="Arial" pitchFamily="34" charset="0"/>
              </a:rPr>
              <a:t> </a:t>
            </a:r>
            <a:r>
              <a:rPr lang="pl-PL" dirty="0">
                <a:solidFill>
                  <a:srgbClr val="DB133C"/>
                </a:solidFill>
                <a:latin typeface="Arial" pitchFamily="34" charset="0"/>
                <a:ea typeface="Calibri"/>
                <a:cs typeface="Arial" pitchFamily="34" charset="0"/>
              </a:rPr>
              <a:t>żadnych </a:t>
            </a:r>
            <a:r>
              <a:rPr lang="pl-PL" dirty="0">
                <a:solidFill>
                  <a:srgbClr val="000000"/>
                </a:solidFill>
                <a:latin typeface="Arial" pitchFamily="34" charset="0"/>
                <a:ea typeface="Calibri"/>
                <a:cs typeface="Arial" pitchFamily="34" charset="0"/>
              </a:rPr>
              <a:t>wymogów dotyczących proporcji wydatków w projektach, np. wynagrodzeń w stosunku do pozostałych kosztów. </a:t>
            </a:r>
          </a:p>
          <a:p>
            <a:pPr algn="just">
              <a:spcBef>
                <a:spcPts val="600"/>
              </a:spcBef>
              <a:spcAft>
                <a:spcPts val="0"/>
              </a:spcAft>
            </a:pPr>
            <a:endParaRPr lang="pl-PL" dirty="0">
              <a:solidFill>
                <a:srgbClr val="000000"/>
              </a:solidFill>
              <a:latin typeface="Arial" pitchFamily="34" charset="0"/>
              <a:ea typeface="Calibri"/>
              <a:cs typeface="Arial" pitchFamily="34" charset="0"/>
            </a:endParaRPr>
          </a:p>
          <a:p>
            <a:pPr algn="just">
              <a:spcBef>
                <a:spcPts val="600"/>
              </a:spcBef>
              <a:spcAft>
                <a:spcPts val="0"/>
              </a:spcAft>
            </a:pPr>
            <a:r>
              <a:rPr lang="pl-PL" dirty="0">
                <a:solidFill>
                  <a:srgbClr val="000000"/>
                </a:solidFill>
                <a:latin typeface="Arial" pitchFamily="34" charset="0"/>
                <a:ea typeface="Calibri"/>
                <a:cs typeface="Arial" pitchFamily="34" charset="0"/>
              </a:rPr>
              <a:t>Kosztorysy muszą być realistyczne.</a:t>
            </a:r>
          </a:p>
          <a:p>
            <a:pPr algn="just">
              <a:spcBef>
                <a:spcPts val="600"/>
              </a:spcBef>
              <a:spcAft>
                <a:spcPts val="0"/>
              </a:spcAft>
            </a:pPr>
            <a:r>
              <a:rPr lang="pl-PL" dirty="0">
                <a:solidFill>
                  <a:srgbClr val="000000"/>
                </a:solidFill>
                <a:latin typeface="Arial" pitchFamily="34" charset="0"/>
                <a:ea typeface="Calibri"/>
                <a:cs typeface="Arial" pitchFamily="34" charset="0"/>
              </a:rPr>
              <a:t>Wydatki należy uzasadnić: merytorycznie i werbalnie.</a:t>
            </a:r>
          </a:p>
          <a:p>
            <a:pPr>
              <a:spcBef>
                <a:spcPts val="600"/>
              </a:spcBef>
            </a:pPr>
            <a:endParaRPr lang="pl-PL" b="1"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375488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lstStyle/>
          <a:p>
            <a:fld id="{930C7376-5BD8-4B18-A792-65A73A5F61B6}" type="slidenum">
              <a:rPr lang="pl-PL" smtClean="0"/>
              <a:pPr/>
              <a:t>19</a:t>
            </a:fld>
            <a:endParaRPr lang="pl-PL" dirty="0"/>
          </a:p>
        </p:txBody>
      </p:sp>
      <p:grpSp>
        <p:nvGrpSpPr>
          <p:cNvPr id="2" name="Grupa 5"/>
          <p:cNvGrpSpPr/>
          <p:nvPr/>
        </p:nvGrpSpPr>
        <p:grpSpPr>
          <a:xfrm>
            <a:off x="-8708" y="1458495"/>
            <a:ext cx="9165456" cy="45719"/>
            <a:chOff x="-76076" y="1412776"/>
            <a:chExt cx="9241532" cy="45719"/>
          </a:xfrm>
          <a:effectLst>
            <a:outerShdw blurRad="50800" dist="38100" dir="2700000" algn="tl" rotWithShape="0">
              <a:prstClr val="black">
                <a:alpha val="40000"/>
              </a:prstClr>
            </a:outerShdw>
          </a:effectLst>
        </p:grpSpPr>
        <p:sp>
          <p:nvSpPr>
            <p:cNvPr id="7" name="Prostokąt 6"/>
            <p:cNvSpPr/>
            <p:nvPr/>
          </p:nvSpPr>
          <p:spPr>
            <a:xfrm>
              <a:off x="1796132" y="1412776"/>
              <a:ext cx="1876276" cy="45719"/>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FF0000"/>
                </a:solidFill>
              </a:endParaRPr>
            </a:p>
          </p:txBody>
        </p:sp>
        <p:sp>
          <p:nvSpPr>
            <p:cNvPr id="8" name="Prostokąt 7"/>
            <p:cNvSpPr/>
            <p:nvPr/>
          </p:nvSpPr>
          <p:spPr>
            <a:xfrm>
              <a:off x="3672408" y="1412776"/>
              <a:ext cx="1872208" cy="45719"/>
            </a:xfrm>
            <a:prstGeom prst="rect">
              <a:avLst/>
            </a:prstGeom>
            <a:solidFill>
              <a:srgbClr val="92D050"/>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l-PL" dirty="0"/>
            </a:p>
          </p:txBody>
        </p:sp>
        <p:sp>
          <p:nvSpPr>
            <p:cNvPr id="9" name="Prostokąt 8"/>
            <p:cNvSpPr/>
            <p:nvPr/>
          </p:nvSpPr>
          <p:spPr>
            <a:xfrm>
              <a:off x="5543996" y="1412776"/>
              <a:ext cx="1872208" cy="45719"/>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 name="Prostokąt 9"/>
            <p:cNvSpPr/>
            <p:nvPr/>
          </p:nvSpPr>
          <p:spPr>
            <a:xfrm>
              <a:off x="-76076" y="1412776"/>
              <a:ext cx="1872208" cy="45719"/>
            </a:xfrm>
            <a:prstGeom prst="rect">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accent4">
                    <a:lumMod val="60000"/>
                    <a:lumOff val="40000"/>
                  </a:schemeClr>
                </a:solidFill>
              </a:endParaRPr>
            </a:p>
          </p:txBody>
        </p:sp>
        <p:sp>
          <p:nvSpPr>
            <p:cNvPr id="11" name="Prostokąt 10"/>
            <p:cNvSpPr/>
            <p:nvPr/>
          </p:nvSpPr>
          <p:spPr>
            <a:xfrm>
              <a:off x="7416204" y="1412776"/>
              <a:ext cx="1749252" cy="45719"/>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pSp>
      <p:pic>
        <p:nvPicPr>
          <p:cNvPr id="13" name="Picture 4" descr="http://www.ncn.gov.pl/drupal/sites/all/themes/ncn-nowa/img/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6458240"/>
            <a:ext cx="3960439" cy="330803"/>
          </a:xfrm>
          <a:prstGeom prst="rect">
            <a:avLst/>
          </a:prstGeom>
          <a:noFill/>
          <a:extLst>
            <a:ext uri="{909E8E84-426E-40DD-AFC4-6F175D3DCCD1}">
              <a14:hiddenFill xmlns:a14="http://schemas.microsoft.com/office/drawing/2010/main">
                <a:solidFill>
                  <a:srgbClr val="FFFFFF"/>
                </a:solidFill>
              </a14:hiddenFill>
            </a:ext>
          </a:extLst>
        </p:spPr>
      </p:pic>
      <p:sp>
        <p:nvSpPr>
          <p:cNvPr id="15" name="Tytuł 1"/>
          <p:cNvSpPr>
            <a:spLocks noGrp="1"/>
          </p:cNvSpPr>
          <p:nvPr>
            <p:ph type="title"/>
          </p:nvPr>
        </p:nvSpPr>
        <p:spPr>
          <a:xfrm>
            <a:off x="1187624" y="620698"/>
            <a:ext cx="7571184" cy="576054"/>
          </a:xfrm>
        </p:spPr>
        <p:txBody>
          <a:bodyPr>
            <a:noAutofit/>
          </a:bodyPr>
          <a:lstStyle/>
          <a:p>
            <a:pPr algn="l"/>
            <a:r>
              <a:rPr lang="pl-PL" sz="3600" dirty="0">
                <a:solidFill>
                  <a:srgbClr val="58585A"/>
                </a:solidFill>
                <a:latin typeface="Arial" pitchFamily="34" charset="0"/>
                <a:cs typeface="Arial" pitchFamily="34" charset="0"/>
              </a:rPr>
              <a:t>Zgody właściwych komisji</a:t>
            </a:r>
            <a:br>
              <a:rPr lang="pl-PL" sz="3600" dirty="0">
                <a:solidFill>
                  <a:srgbClr val="58585A"/>
                </a:solidFill>
                <a:latin typeface="Arial" pitchFamily="34" charset="0"/>
                <a:cs typeface="Arial" pitchFamily="34" charset="0"/>
              </a:rPr>
            </a:br>
            <a:r>
              <a:rPr lang="pl-PL" dirty="0">
                <a:solidFill>
                  <a:srgbClr val="58585A"/>
                </a:solidFill>
                <a:latin typeface="Arial" pitchFamily="34" charset="0"/>
                <a:cs typeface="Arial" pitchFamily="34" charset="0"/>
              </a:rPr>
              <a:t>Dobre praktyki</a:t>
            </a:r>
            <a:endParaRPr lang="en-GB" sz="3600" dirty="0">
              <a:solidFill>
                <a:srgbClr val="58585A"/>
              </a:solidFill>
              <a:latin typeface="Arial" pitchFamily="34" charset="0"/>
              <a:cs typeface="Arial" pitchFamily="34" charset="0"/>
            </a:endParaRPr>
          </a:p>
        </p:txBody>
      </p:sp>
      <p:sp>
        <p:nvSpPr>
          <p:cNvPr id="12" name="Symbol zastępczy zawartości 2"/>
          <p:cNvSpPr>
            <a:spLocks noGrp="1"/>
          </p:cNvSpPr>
          <p:nvPr>
            <p:ph sz="half" idx="13"/>
          </p:nvPr>
        </p:nvSpPr>
        <p:spPr>
          <a:xfrm>
            <a:off x="323528" y="1556792"/>
            <a:ext cx="8496944" cy="4277072"/>
          </a:xfrm>
        </p:spPr>
        <p:txBody>
          <a:bodyPr>
            <a:noAutofit/>
          </a:bodyPr>
          <a:lstStyle/>
          <a:p>
            <a:pPr marL="0" indent="0">
              <a:spcBef>
                <a:spcPts val="1200"/>
              </a:spcBef>
              <a:buNone/>
            </a:pPr>
            <a:endParaRPr lang="pl-PL" dirty="0">
              <a:solidFill>
                <a:srgbClr val="DB133C"/>
              </a:solidFill>
              <a:latin typeface="Arial" pitchFamily="34" charset="0"/>
              <a:cs typeface="Arial" pitchFamily="34" charset="0"/>
            </a:endParaRPr>
          </a:p>
          <a:p>
            <a:pPr marL="0" indent="0">
              <a:spcBef>
                <a:spcPts val="1200"/>
              </a:spcBef>
              <a:buNone/>
            </a:pPr>
            <a:endParaRPr lang="pl-PL" dirty="0">
              <a:solidFill>
                <a:srgbClr val="DB133C"/>
              </a:solidFill>
              <a:latin typeface="Arial" pitchFamily="34" charset="0"/>
              <a:cs typeface="Arial" pitchFamily="34" charset="0"/>
            </a:endParaRPr>
          </a:p>
          <a:p>
            <a:pPr marL="0" indent="0">
              <a:spcBef>
                <a:spcPts val="1200"/>
              </a:spcBef>
              <a:buNone/>
            </a:pPr>
            <a:r>
              <a:rPr lang="pl-PL" dirty="0">
                <a:solidFill>
                  <a:schemeClr val="tx1"/>
                </a:solidFill>
                <a:latin typeface="Arial" pitchFamily="34" charset="0"/>
                <a:cs typeface="Arial" pitchFamily="34" charset="0"/>
              </a:rPr>
              <a:t>NCN nie wymaga załączania do wniosku zgód odpowiednich komisji. </a:t>
            </a:r>
            <a:r>
              <a:rPr lang="pl-PL" dirty="0">
                <a:solidFill>
                  <a:srgbClr val="FF0000"/>
                </a:solidFill>
                <a:latin typeface="Arial" pitchFamily="34" charset="0"/>
                <a:cs typeface="Arial" pitchFamily="34" charset="0"/>
              </a:rPr>
              <a:t>Wnioskodawca musi jednak oświadczyć we wniosku, czy zgoda jest wymagana. </a:t>
            </a:r>
          </a:p>
          <a:p>
            <a:pPr marL="0" indent="0">
              <a:spcBef>
                <a:spcPts val="1200"/>
              </a:spcBef>
              <a:buNone/>
            </a:pPr>
            <a:endParaRPr lang="pl-PL" dirty="0">
              <a:solidFill>
                <a:srgbClr val="424243"/>
              </a:solidFill>
              <a:latin typeface="Arial" pitchFamily="34" charset="0"/>
              <a:cs typeface="Arial" pitchFamily="34" charset="0"/>
            </a:endParaRPr>
          </a:p>
          <a:p>
            <a:pPr marL="0" indent="0">
              <a:spcBef>
                <a:spcPts val="1200"/>
              </a:spcBef>
              <a:buNone/>
            </a:pPr>
            <a:endParaRPr lang="pl-PL" dirty="0">
              <a:solidFill>
                <a:srgbClr val="424243"/>
              </a:solidFill>
              <a:latin typeface="Arial" pitchFamily="34" charset="0"/>
              <a:cs typeface="Arial" pitchFamily="34" charset="0"/>
            </a:endParaRPr>
          </a:p>
        </p:txBody>
      </p:sp>
    </p:spTree>
    <p:extLst>
      <p:ext uri="{BB962C8B-B14F-4D97-AF65-F5344CB8AC3E}">
        <p14:creationId xmlns:p14="http://schemas.microsoft.com/office/powerpoint/2010/main" val="11121718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692696"/>
            <a:ext cx="8028384" cy="504056"/>
          </a:xfrm>
        </p:spPr>
        <p:txBody>
          <a:bodyPr>
            <a:noAutofit/>
          </a:bodyPr>
          <a:lstStyle/>
          <a:p>
            <a:pPr algn="l"/>
            <a:r>
              <a:rPr lang="pl-PL" sz="3600" dirty="0">
                <a:solidFill>
                  <a:srgbClr val="58585A"/>
                </a:solidFill>
                <a:latin typeface="+mn-lt"/>
                <a:cs typeface="Arial" pitchFamily="34" charset="0"/>
              </a:rPr>
              <a:t>Narodowe Centrum Nauki</a:t>
            </a:r>
            <a:endParaRPr lang="en-GB" sz="3600" dirty="0">
              <a:solidFill>
                <a:srgbClr val="58585A"/>
              </a:solidFill>
              <a:latin typeface="+mn-lt"/>
              <a:cs typeface="Arial" pitchFamily="34" charset="0"/>
            </a:endParaRPr>
          </a:p>
        </p:txBody>
      </p:sp>
      <p:sp>
        <p:nvSpPr>
          <p:cNvPr id="3" name="Symbol zastępczy zawartości 2"/>
          <p:cNvSpPr>
            <a:spLocks noGrp="1"/>
          </p:cNvSpPr>
          <p:nvPr>
            <p:ph sz="half" idx="13"/>
          </p:nvPr>
        </p:nvSpPr>
        <p:spPr>
          <a:xfrm>
            <a:off x="395536" y="1553362"/>
            <a:ext cx="8280920" cy="4892781"/>
          </a:xfrm>
        </p:spPr>
        <p:txBody>
          <a:bodyPr>
            <a:noAutofit/>
          </a:bodyPr>
          <a:lstStyle/>
          <a:p>
            <a:pPr marL="0" indent="0" algn="just">
              <a:spcBef>
                <a:spcPts val="600"/>
              </a:spcBef>
              <a:buNone/>
            </a:pPr>
            <a:endParaRPr lang="pl-PL" b="1" kern="0" dirty="0">
              <a:solidFill>
                <a:schemeClr val="accent1"/>
              </a:solidFill>
            </a:endParaRPr>
          </a:p>
          <a:p>
            <a:pPr marL="0" indent="0" algn="just">
              <a:spcBef>
                <a:spcPts val="600"/>
              </a:spcBef>
              <a:buNone/>
            </a:pPr>
            <a:r>
              <a:rPr lang="pl-PL" kern="0" dirty="0">
                <a:solidFill>
                  <a:schemeClr val="accent1"/>
                </a:solidFill>
              </a:rPr>
              <a:t>Narodowe Centrum Nauki </a:t>
            </a:r>
            <a:r>
              <a:rPr lang="pl-PL" kern="0" dirty="0">
                <a:solidFill>
                  <a:schemeClr val="tx1">
                    <a:lumMod val="75000"/>
                  </a:schemeClr>
                </a:solidFill>
              </a:rPr>
              <a:t>to rządowa agencja wykonawcza powołana do finansowania badań podstawowych na mocy ustawy z 30.04.2010 r.</a:t>
            </a:r>
          </a:p>
          <a:p>
            <a:pPr marL="0" indent="0" algn="just">
              <a:spcBef>
                <a:spcPts val="600"/>
              </a:spcBef>
              <a:buNone/>
            </a:pPr>
            <a:endParaRPr lang="pl-PL" kern="0" dirty="0">
              <a:solidFill>
                <a:srgbClr val="FF0000"/>
              </a:solidFill>
            </a:endParaRPr>
          </a:p>
          <a:p>
            <a:pPr marL="0" indent="0" algn="just">
              <a:spcBef>
                <a:spcPts val="600"/>
              </a:spcBef>
              <a:buNone/>
            </a:pPr>
            <a:r>
              <a:rPr lang="pl-PL" kern="0" dirty="0">
                <a:solidFill>
                  <a:srgbClr val="FF0000"/>
                </a:solidFill>
              </a:rPr>
              <a:t>Centrum </a:t>
            </a:r>
            <a:r>
              <a:rPr lang="pl-PL" kern="0" dirty="0">
                <a:solidFill>
                  <a:schemeClr val="tx1">
                    <a:lumMod val="75000"/>
                  </a:schemeClr>
                </a:solidFill>
              </a:rPr>
              <a:t>finansuje projekty badawcze, stypendia doktorskie, staże po uzyskaniu stopnia naukowego doktora oraz pojedyncze działania naukowe.</a:t>
            </a:r>
          </a:p>
          <a:p>
            <a:pPr marL="0" indent="0" algn="just">
              <a:spcBef>
                <a:spcPts val="600"/>
              </a:spcBef>
              <a:buNone/>
            </a:pPr>
            <a:endParaRPr lang="pl-PL" dirty="0"/>
          </a:p>
          <a:p>
            <a:pPr algn="just">
              <a:spcBef>
                <a:spcPts val="600"/>
              </a:spcBef>
              <a:buFont typeface="Wingdings" pitchFamily="2" charset="2"/>
              <a:buChar char="Ø"/>
            </a:pPr>
            <a:endParaRPr lang="pl-PL" sz="1800" dirty="0">
              <a:cs typeface="Arial" pitchFamily="34" charset="0"/>
            </a:endParaRPr>
          </a:p>
          <a:p>
            <a:pPr algn="just">
              <a:spcBef>
                <a:spcPts val="600"/>
              </a:spcBef>
              <a:buFont typeface="Wingdings" pitchFamily="2" charset="2"/>
              <a:buChar char="Ø"/>
            </a:pPr>
            <a:endParaRPr lang="pl-PL" sz="1800" dirty="0">
              <a:cs typeface="Arial" pitchFamily="34" charset="0"/>
            </a:endParaRPr>
          </a:p>
          <a:p>
            <a:pPr marL="0" indent="0" algn="just">
              <a:spcBef>
                <a:spcPts val="600"/>
              </a:spcBef>
              <a:buNone/>
            </a:pPr>
            <a:endParaRPr lang="pl-PL" sz="1800" dirty="0">
              <a:cs typeface="Arial" pitchFamily="34" charset="0"/>
            </a:endParaRPr>
          </a:p>
        </p:txBody>
      </p:sp>
      <p:sp>
        <p:nvSpPr>
          <p:cNvPr id="4" name="Symbol zastępczy numeru slajdu 3"/>
          <p:cNvSpPr>
            <a:spLocks noGrp="1"/>
          </p:cNvSpPr>
          <p:nvPr>
            <p:ph type="sldNum" sz="quarter" idx="12"/>
          </p:nvPr>
        </p:nvSpPr>
        <p:spPr/>
        <p:txBody>
          <a:bodyPr/>
          <a:lstStyle/>
          <a:p>
            <a:fld id="{930C7376-5BD8-4B18-A792-65A73A5F61B6}" type="slidenum">
              <a:rPr lang="pl-PL" smtClean="0"/>
              <a:pPr/>
              <a:t>2</a:t>
            </a:fld>
            <a:endParaRPr lang="pl-PL" dirty="0"/>
          </a:p>
        </p:txBody>
      </p:sp>
      <p:grpSp>
        <p:nvGrpSpPr>
          <p:cNvPr id="5" name="Grupa 7"/>
          <p:cNvGrpSpPr/>
          <p:nvPr/>
        </p:nvGrpSpPr>
        <p:grpSpPr>
          <a:xfrm>
            <a:off x="0" y="1435635"/>
            <a:ext cx="9165456" cy="45719"/>
            <a:chOff x="-76076" y="1412776"/>
            <a:chExt cx="9241532" cy="45719"/>
          </a:xfrm>
          <a:effectLst>
            <a:outerShdw blurRad="50800" dist="38100" dir="2700000" algn="tl" rotWithShape="0">
              <a:prstClr val="black">
                <a:alpha val="40000"/>
              </a:prstClr>
            </a:outerShdw>
          </a:effectLst>
        </p:grpSpPr>
        <p:sp>
          <p:nvSpPr>
            <p:cNvPr id="9" name="Prostokąt 8"/>
            <p:cNvSpPr/>
            <p:nvPr/>
          </p:nvSpPr>
          <p:spPr>
            <a:xfrm>
              <a:off x="1796132" y="1412776"/>
              <a:ext cx="1876276" cy="45719"/>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FF0000"/>
                </a:solidFill>
              </a:endParaRPr>
            </a:p>
          </p:txBody>
        </p:sp>
        <p:sp>
          <p:nvSpPr>
            <p:cNvPr id="10" name="Prostokąt 9"/>
            <p:cNvSpPr/>
            <p:nvPr/>
          </p:nvSpPr>
          <p:spPr>
            <a:xfrm>
              <a:off x="3672408" y="1412776"/>
              <a:ext cx="1872208" cy="45719"/>
            </a:xfrm>
            <a:prstGeom prst="rect">
              <a:avLst/>
            </a:prstGeom>
            <a:solidFill>
              <a:srgbClr val="92D050"/>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l-PL" dirty="0"/>
            </a:p>
          </p:txBody>
        </p:sp>
        <p:sp>
          <p:nvSpPr>
            <p:cNvPr id="11" name="Prostokąt 10"/>
            <p:cNvSpPr/>
            <p:nvPr/>
          </p:nvSpPr>
          <p:spPr>
            <a:xfrm>
              <a:off x="5543996" y="1412776"/>
              <a:ext cx="1872208" cy="45719"/>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2" name="Prostokąt 11"/>
            <p:cNvSpPr/>
            <p:nvPr/>
          </p:nvSpPr>
          <p:spPr>
            <a:xfrm>
              <a:off x="-76076" y="1412776"/>
              <a:ext cx="1872208" cy="45719"/>
            </a:xfrm>
            <a:prstGeom prst="rect">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accent4">
                    <a:lumMod val="60000"/>
                    <a:lumOff val="40000"/>
                  </a:schemeClr>
                </a:solidFill>
              </a:endParaRPr>
            </a:p>
          </p:txBody>
        </p:sp>
        <p:sp>
          <p:nvSpPr>
            <p:cNvPr id="13" name="Prostokąt 12"/>
            <p:cNvSpPr/>
            <p:nvPr/>
          </p:nvSpPr>
          <p:spPr>
            <a:xfrm>
              <a:off x="7416204" y="1412776"/>
              <a:ext cx="1749252" cy="45719"/>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pSp>
      <p:pic>
        <p:nvPicPr>
          <p:cNvPr id="15" name="Picture 4" descr="http://www.ncn.gov.pl/drupal/sites/all/themes/ncn-nowa/img/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6446143"/>
            <a:ext cx="4105275" cy="342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47420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87624" y="116632"/>
            <a:ext cx="7571184" cy="1008112"/>
          </a:xfrm>
        </p:spPr>
        <p:txBody>
          <a:bodyPr>
            <a:normAutofit fontScale="90000"/>
          </a:bodyPr>
          <a:lstStyle/>
          <a:p>
            <a:r>
              <a:rPr lang="pl-PL" sz="4000" dirty="0">
                <a:solidFill>
                  <a:srgbClr val="FFC000"/>
                </a:solidFill>
              </a:rPr>
              <a:t>CO TRZEBA WYJAŚNIĆ OCENIAJĄCYM</a:t>
            </a:r>
          </a:p>
        </p:txBody>
      </p:sp>
      <p:sp>
        <p:nvSpPr>
          <p:cNvPr id="3" name="Symbol zastępczy zawartości 2"/>
          <p:cNvSpPr>
            <a:spLocks noGrp="1"/>
          </p:cNvSpPr>
          <p:nvPr>
            <p:ph sz="half" idx="13"/>
          </p:nvPr>
        </p:nvSpPr>
        <p:spPr>
          <a:xfrm>
            <a:off x="457200" y="1196752"/>
            <a:ext cx="8219256" cy="4637112"/>
          </a:xfrm>
        </p:spPr>
        <p:txBody>
          <a:bodyPr>
            <a:normAutofit fontScale="85000" lnSpcReduction="20000"/>
          </a:bodyPr>
          <a:lstStyle/>
          <a:p>
            <a:r>
              <a:rPr lang="pl-PL" b="1" dirty="0"/>
              <a:t>CO</a:t>
            </a:r>
            <a:r>
              <a:rPr lang="pl-PL" dirty="0"/>
              <a:t> chcemy zbadać: definicje!</a:t>
            </a:r>
          </a:p>
          <a:p>
            <a:r>
              <a:rPr lang="pl-PL" b="1" dirty="0"/>
              <a:t>DLACZEGO</a:t>
            </a:r>
          </a:p>
          <a:p>
            <a:r>
              <a:rPr lang="pl-PL" b="1" dirty="0"/>
              <a:t>DLACZEGO </a:t>
            </a:r>
            <a:r>
              <a:rPr lang="pl-PL" dirty="0"/>
              <a:t> teraz jest najodpowiedniejszy czas na to (nowe fakty? nowa interpretacja? nowa metodologia?) </a:t>
            </a:r>
          </a:p>
          <a:p>
            <a:r>
              <a:rPr lang="pl-PL" b="1" dirty="0"/>
              <a:t>JAK</a:t>
            </a:r>
            <a:r>
              <a:rPr lang="pl-PL" dirty="0"/>
              <a:t> nasze badania sytuują się w </a:t>
            </a:r>
            <a:r>
              <a:rPr lang="pl-PL" sz="4300" b="1" u="sng" dirty="0">
                <a:solidFill>
                  <a:srgbClr val="00B050"/>
                </a:solidFill>
              </a:rPr>
              <a:t>ŚWIATOWEJ</a:t>
            </a:r>
            <a:r>
              <a:rPr lang="pl-PL" dirty="0"/>
              <a:t> nauce (argumentowanie, że badamy coś, bo jeszcze w Polce nikt tego nie robił jest skazane na porażkę, podobnie: bo się tym zajmuję od lat, bo się na tym znam)</a:t>
            </a:r>
          </a:p>
          <a:p>
            <a:r>
              <a:rPr lang="pl-PL" b="1" dirty="0"/>
              <a:t>JAKIMI</a:t>
            </a:r>
            <a:r>
              <a:rPr lang="pl-PL" dirty="0"/>
              <a:t> metodami</a:t>
            </a:r>
          </a:p>
          <a:p>
            <a:r>
              <a:rPr lang="pl-PL" b="1" dirty="0"/>
              <a:t>Z JAKIM</a:t>
            </a:r>
            <a:r>
              <a:rPr lang="pl-PL" dirty="0"/>
              <a:t> zespołem</a:t>
            </a:r>
          </a:p>
          <a:p>
            <a:r>
              <a:rPr lang="pl-PL" b="1" dirty="0"/>
              <a:t>GDZIE</a:t>
            </a:r>
            <a:r>
              <a:rPr lang="pl-PL" dirty="0"/>
              <a:t> i </a:t>
            </a:r>
            <a:r>
              <a:rPr lang="pl-PL" b="1" dirty="0"/>
              <a:t>DLACZEGO</a:t>
            </a:r>
            <a:r>
              <a:rPr lang="pl-PL" dirty="0"/>
              <a:t> tam (bo tam pracuję?????)</a:t>
            </a:r>
          </a:p>
          <a:p>
            <a:r>
              <a:rPr lang="pl-PL" b="1" dirty="0"/>
              <a:t>ZA ILE</a:t>
            </a:r>
          </a:p>
        </p:txBody>
      </p:sp>
    </p:spTree>
    <p:extLst>
      <p:ext uri="{BB962C8B-B14F-4D97-AF65-F5344CB8AC3E}">
        <p14:creationId xmlns:p14="http://schemas.microsoft.com/office/powerpoint/2010/main" val="3260429984"/>
      </p:ext>
    </p:extLst>
  </p:cSld>
  <p:clrMapOvr>
    <a:masterClrMapping/>
  </p:clrMapOvr>
  <p:transition>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Wniosek o finansowanie badań powinien wyglądać tak:</a:t>
            </a:r>
          </a:p>
        </p:txBody>
      </p:sp>
      <p:sp>
        <p:nvSpPr>
          <p:cNvPr id="4" name="Symbol zastępczy numeru slajdu 3"/>
          <p:cNvSpPr>
            <a:spLocks noGrp="1"/>
          </p:cNvSpPr>
          <p:nvPr>
            <p:ph type="sldNum" sz="quarter" idx="12"/>
          </p:nvPr>
        </p:nvSpPr>
        <p:spPr/>
        <p:txBody>
          <a:bodyPr/>
          <a:lstStyle/>
          <a:p>
            <a:fld id="{930C7376-5BD8-4B18-A792-65A73A5F61B6}" type="slidenum">
              <a:rPr lang="pl-PL" smtClean="0">
                <a:solidFill>
                  <a:srgbClr val="FFFFFF"/>
                </a:solidFill>
              </a:rPr>
              <a:pPr/>
              <a:t>21</a:t>
            </a:fld>
            <a:endParaRPr lang="pl-PL" dirty="0">
              <a:solidFill>
                <a:srgbClr val="FFFFFF"/>
              </a:solidFill>
            </a:endParaRPr>
          </a:p>
        </p:txBody>
      </p:sp>
      <p:pic>
        <p:nvPicPr>
          <p:cNvPr id="5" name="Symbol zastępczy zawartości 4" descr="http://bluecanvas.pl/1306/mechanizm-zegarka-grafika-3d.jpg"/>
          <p:cNvPicPr>
            <a:picLocks noGrp="1"/>
          </p:cNvPicPr>
          <p:nvPr>
            <p:ph sz="half" idx="13"/>
          </p:nvPr>
        </p:nvPicPr>
        <p:blipFill>
          <a:blip r:embed="rId2">
            <a:extLst>
              <a:ext uri="{28A0092B-C50C-407E-A947-70E740481C1C}">
                <a14:useLocalDpi xmlns:a14="http://schemas.microsoft.com/office/drawing/2010/main" val="0"/>
              </a:ext>
            </a:extLst>
          </a:blip>
          <a:srcRect/>
          <a:stretch>
            <a:fillRect/>
          </a:stretch>
        </p:blipFill>
        <p:spPr bwMode="auto">
          <a:xfrm>
            <a:off x="2428081" y="1557338"/>
            <a:ext cx="4276725" cy="4276725"/>
          </a:xfrm>
          <a:prstGeom prst="rect">
            <a:avLst/>
          </a:prstGeom>
          <a:noFill/>
          <a:ln>
            <a:noFill/>
          </a:ln>
        </p:spPr>
      </p:pic>
    </p:spTree>
    <p:extLst>
      <p:ext uri="{BB962C8B-B14F-4D97-AF65-F5344CB8AC3E}">
        <p14:creationId xmlns:p14="http://schemas.microsoft.com/office/powerpoint/2010/main" val="2910419149"/>
      </p:ext>
    </p:extLst>
  </p:cSld>
  <p:clrMapOvr>
    <a:masterClrMapping/>
  </p:clrMapOvr>
  <p:transition>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Mechanizm</a:t>
            </a:r>
          </a:p>
        </p:txBody>
      </p:sp>
      <p:sp>
        <p:nvSpPr>
          <p:cNvPr id="3" name="Symbol zastępczy zawartości 2"/>
          <p:cNvSpPr>
            <a:spLocks noGrp="1"/>
          </p:cNvSpPr>
          <p:nvPr>
            <p:ph sz="half" idx="13"/>
          </p:nvPr>
        </p:nvSpPr>
        <p:spPr/>
        <p:txBody>
          <a:bodyPr/>
          <a:lstStyle/>
          <a:p>
            <a:pPr marL="0" indent="0">
              <a:buNone/>
            </a:pPr>
            <a:endParaRPr lang="pl-PL" i="1" dirty="0"/>
          </a:p>
          <a:p>
            <a:pPr marL="0" indent="0">
              <a:buNone/>
            </a:pPr>
            <a:endParaRPr lang="pl-PL" i="1" dirty="0"/>
          </a:p>
          <a:p>
            <a:pPr marL="0" indent="0">
              <a:buNone/>
            </a:pPr>
            <a:endParaRPr lang="pl-PL" i="1" dirty="0"/>
          </a:p>
          <a:p>
            <a:pPr marL="0" indent="0">
              <a:buNone/>
            </a:pPr>
            <a:r>
              <a:rPr lang="pl-PL" i="1" dirty="0"/>
              <a:t>Trzeba przyznać, że autorka jest bardzo konsekwentna – w każdej części coś szwankuje</a:t>
            </a:r>
          </a:p>
          <a:p>
            <a:pPr marL="0" indent="0">
              <a:buNone/>
            </a:pPr>
            <a:endParaRPr lang="pl-PL" dirty="0"/>
          </a:p>
          <a:p>
            <a:pPr marL="0" indent="0">
              <a:buNone/>
            </a:pPr>
            <a:endParaRPr lang="pl-PL" dirty="0"/>
          </a:p>
        </p:txBody>
      </p:sp>
      <p:sp>
        <p:nvSpPr>
          <p:cNvPr id="4" name="Symbol zastępczy numeru slajdu 3"/>
          <p:cNvSpPr>
            <a:spLocks noGrp="1"/>
          </p:cNvSpPr>
          <p:nvPr>
            <p:ph type="sldNum" sz="quarter" idx="12"/>
          </p:nvPr>
        </p:nvSpPr>
        <p:spPr/>
        <p:txBody>
          <a:bodyPr/>
          <a:lstStyle/>
          <a:p>
            <a:fld id="{930C7376-5BD8-4B18-A792-65A73A5F61B6}" type="slidenum">
              <a:rPr lang="pl-PL" smtClean="0">
                <a:solidFill>
                  <a:srgbClr val="FFFFFF"/>
                </a:solidFill>
              </a:rPr>
              <a:pPr/>
              <a:t>22</a:t>
            </a:fld>
            <a:endParaRPr lang="pl-PL" dirty="0">
              <a:solidFill>
                <a:srgbClr val="FFFFFF"/>
              </a:solidFill>
            </a:endParaRPr>
          </a:p>
        </p:txBody>
      </p:sp>
    </p:spTree>
    <p:extLst>
      <p:ext uri="{BB962C8B-B14F-4D97-AF65-F5344CB8AC3E}">
        <p14:creationId xmlns:p14="http://schemas.microsoft.com/office/powerpoint/2010/main" val="313212698"/>
      </p:ext>
    </p:extLst>
  </p:cSld>
  <p:clrMapOvr>
    <a:masterClrMapping/>
  </p:clrMapOvr>
  <p:transition>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6000" dirty="0">
                <a:solidFill>
                  <a:srgbClr val="FFC000"/>
                </a:solidFill>
              </a:rPr>
              <a:t>JAK PISAĆ?</a:t>
            </a:r>
          </a:p>
        </p:txBody>
      </p:sp>
      <p:sp>
        <p:nvSpPr>
          <p:cNvPr id="3" name="Symbol zastępczy zawartości 2"/>
          <p:cNvSpPr>
            <a:spLocks noGrp="1"/>
          </p:cNvSpPr>
          <p:nvPr>
            <p:ph sz="half" idx="13"/>
          </p:nvPr>
        </p:nvSpPr>
        <p:spPr/>
        <p:txBody>
          <a:bodyPr>
            <a:normAutofit/>
          </a:bodyPr>
          <a:lstStyle/>
          <a:p>
            <a:endParaRPr lang="pl-PL" dirty="0"/>
          </a:p>
          <a:p>
            <a:pPr marL="0" indent="0">
              <a:buNone/>
            </a:pPr>
            <a:r>
              <a:rPr lang="en-US" i="1" dirty="0"/>
              <a:t>A proposal’s main job is not, as it may appear, to get money for your research, but to convince its readers that you have an exciting research project in mind, that you know what it takes to carry it out successfully, and you are the right person to make it happen. </a:t>
            </a:r>
            <a:r>
              <a:rPr lang="en-US" b="1" i="1" dirty="0">
                <a:solidFill>
                  <a:srgbClr val="FF0000"/>
                </a:solidFill>
              </a:rPr>
              <a:t>No proposal can do that if the power of your ideas is hidden by poor organization and writing. </a:t>
            </a:r>
            <a:endParaRPr lang="en-US" b="1" dirty="0">
              <a:solidFill>
                <a:srgbClr val="FF0000"/>
              </a:solidFill>
            </a:endParaRPr>
          </a:p>
          <a:p>
            <a:pPr marL="0" indent="0" algn="r">
              <a:buNone/>
            </a:pPr>
            <a:r>
              <a:rPr lang="pl-PL" dirty="0"/>
              <a:t>/</a:t>
            </a:r>
            <a:r>
              <a:rPr lang="pl-PL" dirty="0" err="1"/>
              <a:t>Blackburn</a:t>
            </a:r>
            <a:r>
              <a:rPr lang="pl-PL" dirty="0"/>
              <a:t>, 2003:3/ </a:t>
            </a:r>
          </a:p>
        </p:txBody>
      </p:sp>
      <p:sp>
        <p:nvSpPr>
          <p:cNvPr id="4" name="Symbol zastępczy numeru slajdu 3"/>
          <p:cNvSpPr>
            <a:spLocks noGrp="1"/>
          </p:cNvSpPr>
          <p:nvPr>
            <p:ph type="sldNum" sz="quarter" idx="12"/>
          </p:nvPr>
        </p:nvSpPr>
        <p:spPr/>
        <p:txBody>
          <a:bodyPr/>
          <a:lstStyle/>
          <a:p>
            <a:fld id="{930C7376-5BD8-4B18-A792-65A73A5F61B6}" type="slidenum">
              <a:rPr lang="pl-PL" smtClean="0">
                <a:solidFill>
                  <a:srgbClr val="FFFFFF"/>
                </a:solidFill>
              </a:rPr>
              <a:pPr/>
              <a:t>23</a:t>
            </a:fld>
            <a:endParaRPr lang="pl-PL" dirty="0">
              <a:solidFill>
                <a:srgbClr val="FFFFFF"/>
              </a:solidFill>
            </a:endParaRPr>
          </a:p>
        </p:txBody>
      </p:sp>
    </p:spTree>
    <p:extLst>
      <p:ext uri="{BB962C8B-B14F-4D97-AF65-F5344CB8AC3E}">
        <p14:creationId xmlns:p14="http://schemas.microsoft.com/office/powerpoint/2010/main" val="2363809339"/>
      </p:ext>
    </p:extLst>
  </p:cSld>
  <p:clrMapOvr>
    <a:masterClrMapping/>
  </p:clrMapOvr>
  <p:transition>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6000" dirty="0">
                <a:solidFill>
                  <a:srgbClr val="FFC000"/>
                </a:solidFill>
              </a:rPr>
              <a:t>JAK PISAĆ?</a:t>
            </a:r>
            <a:r>
              <a:rPr lang="pl-PL" sz="6000" dirty="0"/>
              <a:t> </a:t>
            </a:r>
          </a:p>
        </p:txBody>
      </p:sp>
      <p:sp>
        <p:nvSpPr>
          <p:cNvPr id="3" name="Symbol zastępczy zawartości 2"/>
          <p:cNvSpPr>
            <a:spLocks noGrp="1"/>
          </p:cNvSpPr>
          <p:nvPr>
            <p:ph sz="half" idx="13"/>
          </p:nvPr>
        </p:nvSpPr>
        <p:spPr/>
        <p:txBody>
          <a:bodyPr>
            <a:normAutofit fontScale="92500" lnSpcReduction="10000"/>
          </a:bodyPr>
          <a:lstStyle/>
          <a:p>
            <a:pPr marL="0" indent="0">
              <a:buNone/>
            </a:pPr>
            <a:r>
              <a:rPr lang="pl-PL" sz="4800" i="1" dirty="0"/>
              <a:t>The </a:t>
            </a:r>
            <a:r>
              <a:rPr lang="pl-PL" sz="4800" i="1" dirty="0" err="1"/>
              <a:t>writing</a:t>
            </a:r>
            <a:r>
              <a:rPr lang="pl-PL" sz="4800" i="1" dirty="0"/>
              <a:t> style of the </a:t>
            </a:r>
            <a:r>
              <a:rPr lang="pl-PL" sz="4800" i="1" dirty="0" err="1"/>
              <a:t>thesis</a:t>
            </a:r>
            <a:r>
              <a:rPr lang="pl-PL" sz="4800" i="1" dirty="0"/>
              <a:t> of grant </a:t>
            </a:r>
            <a:r>
              <a:rPr lang="pl-PL" sz="4800" i="1" dirty="0" err="1"/>
              <a:t>proposal</a:t>
            </a:r>
            <a:r>
              <a:rPr lang="pl-PL" sz="4800" i="1" dirty="0"/>
              <a:t> </a:t>
            </a:r>
            <a:r>
              <a:rPr lang="pl-PL" sz="4800" i="1" dirty="0" err="1"/>
              <a:t>may</a:t>
            </a:r>
            <a:r>
              <a:rPr lang="pl-PL" sz="4800" i="1" dirty="0"/>
              <a:t> be the most </a:t>
            </a:r>
            <a:r>
              <a:rPr lang="pl-PL" sz="4800" i="1" dirty="0" err="1"/>
              <a:t>important</a:t>
            </a:r>
            <a:r>
              <a:rPr lang="pl-PL" sz="4800" i="1" dirty="0"/>
              <a:t> </a:t>
            </a:r>
            <a:r>
              <a:rPr lang="pl-PL" sz="4800" i="1" dirty="0" err="1"/>
              <a:t>factor</a:t>
            </a:r>
            <a:r>
              <a:rPr lang="pl-PL" sz="4800" i="1" dirty="0"/>
              <a:t> in </a:t>
            </a:r>
            <a:r>
              <a:rPr lang="pl-PL" sz="4800" i="1" dirty="0" err="1"/>
              <a:t>conveying</a:t>
            </a:r>
            <a:r>
              <a:rPr lang="pl-PL" sz="4800" i="1" dirty="0"/>
              <a:t> </a:t>
            </a:r>
            <a:r>
              <a:rPr lang="pl-PL" sz="4800" i="1" dirty="0" err="1"/>
              <a:t>your</a:t>
            </a:r>
            <a:r>
              <a:rPr lang="pl-PL" sz="4800" i="1" dirty="0"/>
              <a:t> </a:t>
            </a:r>
            <a:r>
              <a:rPr lang="pl-PL" sz="4800" i="1" dirty="0" err="1"/>
              <a:t>ideas</a:t>
            </a:r>
            <a:r>
              <a:rPr lang="pl-PL" sz="4800" i="1" dirty="0"/>
              <a:t> to </a:t>
            </a:r>
            <a:r>
              <a:rPr lang="pl-PL" sz="4800" i="1" dirty="0" err="1"/>
              <a:t>graduate</a:t>
            </a:r>
            <a:r>
              <a:rPr lang="pl-PL" sz="4800" i="1" dirty="0"/>
              <a:t> </a:t>
            </a:r>
            <a:r>
              <a:rPr lang="pl-PL" sz="4800" i="1" dirty="0" err="1"/>
              <a:t>advisors</a:t>
            </a:r>
            <a:r>
              <a:rPr lang="pl-PL" sz="4800" i="1" dirty="0"/>
              <a:t> </a:t>
            </a:r>
            <a:r>
              <a:rPr lang="pl-PL" sz="4800" i="1" dirty="0" err="1"/>
              <a:t>or</a:t>
            </a:r>
            <a:r>
              <a:rPr lang="pl-PL" sz="4800" i="1" dirty="0"/>
              <a:t> </a:t>
            </a:r>
            <a:r>
              <a:rPr lang="pl-PL" sz="4800" i="1" dirty="0" err="1"/>
              <a:t>funding</a:t>
            </a:r>
            <a:r>
              <a:rPr lang="pl-PL" sz="4800" i="1" dirty="0"/>
              <a:t> </a:t>
            </a:r>
            <a:r>
              <a:rPr lang="pl-PL" sz="4800" i="1" dirty="0" err="1"/>
              <a:t>agencies</a:t>
            </a:r>
            <a:r>
              <a:rPr lang="pl-PL" sz="4800" i="1" dirty="0"/>
              <a:t>.</a:t>
            </a:r>
          </a:p>
          <a:p>
            <a:pPr marL="0" indent="0" algn="r">
              <a:buNone/>
            </a:pPr>
            <a:endParaRPr lang="pl-PL" sz="3000" dirty="0"/>
          </a:p>
          <a:p>
            <a:pPr marL="0" indent="0" algn="r">
              <a:buNone/>
            </a:pPr>
            <a:r>
              <a:rPr lang="pl-PL" sz="3000" dirty="0"/>
              <a:t>/</a:t>
            </a:r>
            <a:r>
              <a:rPr lang="pl-PL" sz="3000" dirty="0" err="1"/>
              <a:t>Locke</a:t>
            </a:r>
            <a:r>
              <a:rPr lang="pl-PL" sz="3000" dirty="0"/>
              <a:t>, </a:t>
            </a:r>
            <a:r>
              <a:rPr lang="pl-PL" sz="3000" dirty="0" err="1"/>
              <a:t>Spirduso</a:t>
            </a:r>
            <a:r>
              <a:rPr lang="pl-PL" sz="3000" dirty="0"/>
              <a:t>, </a:t>
            </a:r>
            <a:r>
              <a:rPr lang="pl-PL" sz="3000" dirty="0" err="1"/>
              <a:t>Silverman</a:t>
            </a:r>
            <a:r>
              <a:rPr lang="pl-PL" sz="3000" dirty="0"/>
              <a:t>, 2014:127/ </a:t>
            </a:r>
          </a:p>
          <a:p>
            <a:endParaRPr lang="pl-PL" dirty="0"/>
          </a:p>
        </p:txBody>
      </p:sp>
    </p:spTree>
    <p:extLst>
      <p:ext uri="{BB962C8B-B14F-4D97-AF65-F5344CB8AC3E}">
        <p14:creationId xmlns:p14="http://schemas.microsoft.com/office/powerpoint/2010/main" val="4210077662"/>
      </p:ext>
    </p:extLst>
  </p:cSld>
  <p:clrMapOvr>
    <a:masterClrMapping/>
  </p:clrMapOvr>
  <p:transition>
    <p:pull/>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6000" dirty="0">
                <a:solidFill>
                  <a:srgbClr val="FFC000"/>
                </a:solidFill>
              </a:rPr>
              <a:t>JAK PISAĆ?</a:t>
            </a:r>
            <a:endParaRPr lang="pl-PL" sz="6000" dirty="0"/>
          </a:p>
        </p:txBody>
      </p:sp>
      <p:sp>
        <p:nvSpPr>
          <p:cNvPr id="3" name="Symbol zastępczy zawartości 2"/>
          <p:cNvSpPr>
            <a:spLocks noGrp="1"/>
          </p:cNvSpPr>
          <p:nvPr>
            <p:ph sz="half" idx="13"/>
          </p:nvPr>
        </p:nvSpPr>
        <p:spPr/>
        <p:txBody>
          <a:bodyPr>
            <a:normAutofit lnSpcReduction="10000"/>
          </a:bodyPr>
          <a:lstStyle/>
          <a:p>
            <a:pPr marL="0" indent="0">
              <a:buNone/>
            </a:pPr>
            <a:endParaRPr lang="pl-PL" b="1" dirty="0">
              <a:solidFill>
                <a:srgbClr val="FF0000"/>
              </a:solidFill>
            </a:endParaRPr>
          </a:p>
          <a:p>
            <a:r>
              <a:rPr lang="pl-PL" b="1" dirty="0">
                <a:solidFill>
                  <a:srgbClr val="FF0000"/>
                </a:solidFill>
              </a:rPr>
              <a:t>JASNO I PRZEJRZYŚCIE</a:t>
            </a:r>
          </a:p>
          <a:p>
            <a:r>
              <a:rPr lang="pl-PL" b="1" dirty="0">
                <a:solidFill>
                  <a:srgbClr val="FF0000"/>
                </a:solidFill>
              </a:rPr>
              <a:t>CZYTELNIE</a:t>
            </a:r>
          </a:p>
          <a:p>
            <a:r>
              <a:rPr lang="pl-PL" b="1" dirty="0">
                <a:solidFill>
                  <a:srgbClr val="FF0000"/>
                </a:solidFill>
              </a:rPr>
              <a:t>LOGICZNIE!!!!</a:t>
            </a:r>
          </a:p>
          <a:p>
            <a:r>
              <a:rPr lang="pl-PL" b="1" dirty="0">
                <a:solidFill>
                  <a:srgbClr val="FF0000"/>
                </a:solidFill>
              </a:rPr>
              <a:t>JEDNOZNACZNIE</a:t>
            </a:r>
          </a:p>
          <a:p>
            <a:r>
              <a:rPr lang="pl-PL" b="1" dirty="0">
                <a:solidFill>
                  <a:srgbClr val="FF0000"/>
                </a:solidFill>
              </a:rPr>
              <a:t>Z ZACHOWANIEM ZASAD ORTOGRAFII I INTERPUNKCJI</a:t>
            </a:r>
          </a:p>
          <a:p>
            <a:r>
              <a:rPr lang="pl-PL" dirty="0"/>
              <a:t>Terminologia musi być dopasowana do odbiorów (trzeba wiedzieć, kto ocenia)</a:t>
            </a:r>
          </a:p>
          <a:p>
            <a:endParaRPr lang="pl-PL" b="1" dirty="0">
              <a:solidFill>
                <a:srgbClr val="FF0000"/>
              </a:solidFill>
            </a:endParaRPr>
          </a:p>
          <a:p>
            <a:pPr marL="0" indent="0">
              <a:buNone/>
            </a:pPr>
            <a:endParaRPr lang="pl-PL" dirty="0"/>
          </a:p>
        </p:txBody>
      </p:sp>
    </p:spTree>
    <p:extLst>
      <p:ext uri="{BB962C8B-B14F-4D97-AF65-F5344CB8AC3E}">
        <p14:creationId xmlns:p14="http://schemas.microsoft.com/office/powerpoint/2010/main" val="4138950299"/>
      </p:ext>
    </p:extLst>
  </p:cSld>
  <p:clrMapOvr>
    <a:masterClrMapping/>
  </p:clrMapOvr>
  <p:transition>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8000" dirty="0">
                <a:solidFill>
                  <a:srgbClr val="FFC000"/>
                </a:solidFill>
              </a:rPr>
              <a:t>KISS</a:t>
            </a:r>
          </a:p>
        </p:txBody>
      </p:sp>
      <p:sp>
        <p:nvSpPr>
          <p:cNvPr id="3" name="Symbol zastępczy zawartości 2"/>
          <p:cNvSpPr>
            <a:spLocks noGrp="1"/>
          </p:cNvSpPr>
          <p:nvPr>
            <p:ph sz="half" idx="13"/>
          </p:nvPr>
        </p:nvSpPr>
        <p:spPr/>
        <p:txBody>
          <a:bodyPr/>
          <a:lstStyle/>
          <a:p>
            <a:pPr marL="0" indent="0" algn="ctr">
              <a:buNone/>
            </a:pPr>
            <a:r>
              <a:rPr lang="pl-PL" sz="6600" b="1" dirty="0" err="1"/>
              <a:t>K</a:t>
            </a:r>
            <a:r>
              <a:rPr lang="pl-PL" sz="6600" dirty="0" err="1"/>
              <a:t>eep</a:t>
            </a:r>
            <a:r>
              <a:rPr lang="pl-PL" sz="6600" dirty="0"/>
              <a:t> </a:t>
            </a:r>
            <a:r>
              <a:rPr lang="pl-PL" sz="6600" dirty="0" err="1"/>
              <a:t>it</a:t>
            </a:r>
            <a:r>
              <a:rPr lang="pl-PL" sz="6600" dirty="0"/>
              <a:t> </a:t>
            </a:r>
            <a:r>
              <a:rPr lang="pl-PL" sz="6600" b="1" dirty="0" err="1"/>
              <a:t>S</a:t>
            </a:r>
            <a:r>
              <a:rPr lang="pl-PL" sz="6600" dirty="0" err="1"/>
              <a:t>hort</a:t>
            </a:r>
            <a:r>
              <a:rPr lang="pl-PL" sz="6600" dirty="0"/>
              <a:t> &amp; </a:t>
            </a:r>
            <a:r>
              <a:rPr lang="pl-PL" sz="6600" b="1" dirty="0"/>
              <a:t>S</a:t>
            </a:r>
            <a:r>
              <a:rPr lang="pl-PL" sz="6600" dirty="0"/>
              <a:t>imple</a:t>
            </a:r>
          </a:p>
          <a:p>
            <a:pPr marL="0" indent="0" algn="ctr">
              <a:buNone/>
            </a:pPr>
            <a:r>
              <a:rPr lang="pl-PL" dirty="0"/>
              <a:t>(</a:t>
            </a:r>
            <a:r>
              <a:rPr lang="pl-PL" dirty="0" err="1"/>
              <a:t>Keep</a:t>
            </a:r>
            <a:r>
              <a:rPr lang="pl-PL" dirty="0"/>
              <a:t> </a:t>
            </a:r>
            <a:r>
              <a:rPr lang="pl-PL" dirty="0" err="1"/>
              <a:t>it</a:t>
            </a:r>
            <a:r>
              <a:rPr lang="pl-PL" dirty="0"/>
              <a:t> Simple, </a:t>
            </a:r>
            <a:r>
              <a:rPr lang="pl-PL" dirty="0" err="1"/>
              <a:t>Stupid</a:t>
            </a:r>
            <a:r>
              <a:rPr lang="pl-PL" dirty="0"/>
              <a:t>)</a:t>
            </a:r>
          </a:p>
          <a:p>
            <a:pPr marL="0" indent="0" algn="ctr">
              <a:buNone/>
            </a:pPr>
            <a:endParaRPr lang="pl-PL" dirty="0"/>
          </a:p>
          <a:p>
            <a:pPr marL="0" indent="0" algn="ctr">
              <a:buNone/>
            </a:pPr>
            <a:r>
              <a:rPr lang="pl-PL" dirty="0"/>
              <a:t>NIE: </a:t>
            </a:r>
            <a:r>
              <a:rPr lang="pl-PL" dirty="0" err="1"/>
              <a:t>count</a:t>
            </a:r>
            <a:r>
              <a:rPr lang="pl-PL" dirty="0"/>
              <a:t> </a:t>
            </a:r>
            <a:r>
              <a:rPr lang="pl-PL" dirty="0" err="1"/>
              <a:t>every</a:t>
            </a:r>
            <a:r>
              <a:rPr lang="pl-PL" dirty="0"/>
              <a:t> </a:t>
            </a:r>
            <a:r>
              <a:rPr lang="pl-PL" dirty="0" err="1"/>
              <a:t>word</a:t>
            </a:r>
            <a:r>
              <a:rPr lang="pl-PL" dirty="0"/>
              <a:t>, TYLKO:</a:t>
            </a:r>
          </a:p>
          <a:p>
            <a:pPr marL="0" indent="0" algn="ctr">
              <a:buNone/>
            </a:pPr>
            <a:r>
              <a:rPr lang="pl-PL" sz="5400" b="1" dirty="0" err="1">
                <a:solidFill>
                  <a:srgbClr val="0070C0"/>
                </a:solidFill>
              </a:rPr>
              <a:t>make</a:t>
            </a:r>
            <a:r>
              <a:rPr lang="pl-PL" sz="5400" b="1" dirty="0">
                <a:solidFill>
                  <a:srgbClr val="0070C0"/>
                </a:solidFill>
              </a:rPr>
              <a:t> </a:t>
            </a:r>
            <a:r>
              <a:rPr lang="pl-PL" sz="5400" b="1" dirty="0" err="1">
                <a:solidFill>
                  <a:srgbClr val="0070C0"/>
                </a:solidFill>
              </a:rPr>
              <a:t>every</a:t>
            </a:r>
            <a:r>
              <a:rPr lang="pl-PL" sz="5400" b="1" dirty="0">
                <a:solidFill>
                  <a:srgbClr val="0070C0"/>
                </a:solidFill>
              </a:rPr>
              <a:t> </a:t>
            </a:r>
            <a:r>
              <a:rPr lang="pl-PL" sz="5400" b="1" dirty="0" err="1">
                <a:solidFill>
                  <a:srgbClr val="0070C0"/>
                </a:solidFill>
              </a:rPr>
              <a:t>word</a:t>
            </a:r>
            <a:r>
              <a:rPr lang="pl-PL" sz="5400" b="1" dirty="0">
                <a:solidFill>
                  <a:srgbClr val="0070C0"/>
                </a:solidFill>
              </a:rPr>
              <a:t> </a:t>
            </a:r>
            <a:r>
              <a:rPr lang="pl-PL" sz="5400" b="1" dirty="0" err="1">
                <a:solidFill>
                  <a:srgbClr val="0070C0"/>
                </a:solidFill>
              </a:rPr>
              <a:t>count</a:t>
            </a:r>
            <a:endParaRPr lang="pl-PL" sz="5400" b="1" dirty="0">
              <a:solidFill>
                <a:srgbClr val="0070C0"/>
              </a:solidFill>
            </a:endParaRPr>
          </a:p>
          <a:p>
            <a:endParaRPr lang="pl-PL" dirty="0"/>
          </a:p>
        </p:txBody>
      </p:sp>
    </p:spTree>
    <p:extLst>
      <p:ext uri="{BB962C8B-B14F-4D97-AF65-F5344CB8AC3E}">
        <p14:creationId xmlns:p14="http://schemas.microsoft.com/office/powerpoint/2010/main" val="554061988"/>
      </p:ext>
    </p:extLst>
  </p:cSld>
  <p:clrMapOvr>
    <a:masterClrMapping/>
  </p:clrMapOvr>
  <p:transition>
    <p:pull/>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4400" dirty="0">
                <a:solidFill>
                  <a:srgbClr val="FF0000"/>
                </a:solidFill>
              </a:rPr>
              <a:t>Memento I</a:t>
            </a:r>
          </a:p>
        </p:txBody>
      </p:sp>
      <p:sp>
        <p:nvSpPr>
          <p:cNvPr id="3" name="Symbol zastępczy zawartości 2"/>
          <p:cNvSpPr>
            <a:spLocks noGrp="1"/>
          </p:cNvSpPr>
          <p:nvPr>
            <p:ph sz="half" idx="13"/>
          </p:nvPr>
        </p:nvSpPr>
        <p:spPr/>
        <p:txBody>
          <a:bodyPr/>
          <a:lstStyle/>
          <a:p>
            <a:pPr marL="0" indent="0">
              <a:buNone/>
            </a:pPr>
            <a:endParaRPr lang="pl-PL" sz="3600" b="1" i="1" dirty="0"/>
          </a:p>
          <a:p>
            <a:pPr marL="0" indent="0">
              <a:buNone/>
            </a:pPr>
            <a:endParaRPr lang="pl-PL" sz="3600" b="1" i="1" dirty="0"/>
          </a:p>
          <a:p>
            <a:pPr marL="0" indent="0">
              <a:buNone/>
            </a:pPr>
            <a:r>
              <a:rPr lang="pl-PL" sz="3600" b="1" i="1" dirty="0"/>
              <a:t>To, czego nie można wyrazić zwięźle jest albo źle pomyślane, albo całkowicie błędne</a:t>
            </a:r>
            <a:r>
              <a:rPr lang="pl-PL" sz="3600" b="1" dirty="0"/>
              <a:t>. </a:t>
            </a:r>
          </a:p>
          <a:p>
            <a:pPr marL="0" indent="0" algn="r">
              <a:buNone/>
            </a:pPr>
            <a:r>
              <a:rPr lang="pl-PL" dirty="0"/>
              <a:t>/</a:t>
            </a:r>
            <a:r>
              <a:rPr lang="pl-PL" dirty="0" err="1"/>
              <a:t>Mankell</a:t>
            </a:r>
            <a:r>
              <a:rPr lang="pl-PL" dirty="0"/>
              <a:t>, </a:t>
            </a:r>
            <a:r>
              <a:rPr lang="pl-PL" i="1" dirty="0"/>
              <a:t>Piramida</a:t>
            </a:r>
            <a:r>
              <a:rPr lang="pl-PL" dirty="0"/>
              <a:t>, s. 379/</a:t>
            </a:r>
          </a:p>
          <a:p>
            <a:pPr marL="0" indent="0">
              <a:buNone/>
            </a:pPr>
            <a:endParaRPr lang="pl-PL" dirty="0"/>
          </a:p>
        </p:txBody>
      </p:sp>
    </p:spTree>
    <p:extLst>
      <p:ext uri="{BB962C8B-B14F-4D97-AF65-F5344CB8AC3E}">
        <p14:creationId xmlns:p14="http://schemas.microsoft.com/office/powerpoint/2010/main" val="1967661806"/>
      </p:ext>
    </p:extLst>
  </p:cSld>
  <p:clrMapOvr>
    <a:masterClrMapping/>
  </p:clrMapOvr>
  <p:transition>
    <p:pull/>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a:t>Memento II</a:t>
            </a:r>
          </a:p>
        </p:txBody>
      </p:sp>
      <p:sp>
        <p:nvSpPr>
          <p:cNvPr id="3" name="Symbol zastępczy zawartości 2"/>
          <p:cNvSpPr>
            <a:spLocks noGrp="1"/>
          </p:cNvSpPr>
          <p:nvPr>
            <p:ph sz="half" idx="13"/>
          </p:nvPr>
        </p:nvSpPr>
        <p:spPr/>
        <p:txBody>
          <a:bodyPr/>
          <a:lstStyle/>
          <a:p>
            <a:pPr marL="0" indent="0">
              <a:buNone/>
            </a:pPr>
            <a:endParaRPr lang="pl-PL" dirty="0"/>
          </a:p>
          <a:p>
            <a:pPr marL="0" indent="0">
              <a:buNone/>
            </a:pPr>
            <a:endParaRPr lang="pl-PL" dirty="0"/>
          </a:p>
          <a:p>
            <a:pPr marL="0" indent="0">
              <a:buNone/>
            </a:pPr>
            <a:r>
              <a:rPr lang="pl-PL" dirty="0"/>
              <a:t>Laureatami konkursów o finansowanie badań naukowych nie zostają ani przeciętni naukowcy z marnym dorobkiem, ani nawet bardzo dobrzy naukowcy z kiepskim pomysłem na badania. Wygrywają najlepsi.</a:t>
            </a:r>
          </a:p>
        </p:txBody>
      </p:sp>
      <p:sp>
        <p:nvSpPr>
          <p:cNvPr id="4" name="Symbol zastępczy numeru slajdu 3"/>
          <p:cNvSpPr>
            <a:spLocks noGrp="1"/>
          </p:cNvSpPr>
          <p:nvPr>
            <p:ph type="sldNum" sz="quarter" idx="12"/>
          </p:nvPr>
        </p:nvSpPr>
        <p:spPr/>
        <p:txBody>
          <a:bodyPr/>
          <a:lstStyle/>
          <a:p>
            <a:fld id="{930C7376-5BD8-4B18-A792-65A73A5F61B6}" type="slidenum">
              <a:rPr lang="pl-PL" smtClean="0">
                <a:solidFill>
                  <a:srgbClr val="FFFFFF"/>
                </a:solidFill>
              </a:rPr>
              <a:pPr/>
              <a:t>28</a:t>
            </a:fld>
            <a:endParaRPr lang="pl-PL" dirty="0">
              <a:solidFill>
                <a:srgbClr val="FFFFFF"/>
              </a:solidFill>
            </a:endParaRPr>
          </a:p>
        </p:txBody>
      </p:sp>
    </p:spTree>
    <p:extLst>
      <p:ext uri="{BB962C8B-B14F-4D97-AF65-F5344CB8AC3E}">
        <p14:creationId xmlns:p14="http://schemas.microsoft.com/office/powerpoint/2010/main" val="2819563764"/>
      </p:ext>
    </p:extLst>
  </p:cSld>
  <p:clrMapOvr>
    <a:masterClrMapping/>
  </p:clrMapOvr>
  <p:transition>
    <p:pull/>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lstStyle/>
          <a:p>
            <a:fld id="{930C7376-5BD8-4B18-A792-65A73A5F61B6}" type="slidenum">
              <a:rPr lang="pl-PL" smtClean="0"/>
              <a:pPr/>
              <a:t>29</a:t>
            </a:fld>
            <a:endParaRPr lang="pl-PL" dirty="0"/>
          </a:p>
        </p:txBody>
      </p:sp>
      <p:grpSp>
        <p:nvGrpSpPr>
          <p:cNvPr id="2" name="Grupa 5"/>
          <p:cNvGrpSpPr/>
          <p:nvPr/>
        </p:nvGrpSpPr>
        <p:grpSpPr>
          <a:xfrm>
            <a:off x="-8708" y="1458495"/>
            <a:ext cx="9165456" cy="45719"/>
            <a:chOff x="-76076" y="1412776"/>
            <a:chExt cx="9241532" cy="45719"/>
          </a:xfrm>
          <a:effectLst>
            <a:outerShdw blurRad="50800" dist="38100" dir="2700000" algn="tl" rotWithShape="0">
              <a:prstClr val="black">
                <a:alpha val="40000"/>
              </a:prstClr>
            </a:outerShdw>
          </a:effectLst>
        </p:grpSpPr>
        <p:sp>
          <p:nvSpPr>
            <p:cNvPr id="7" name="Prostokąt 6"/>
            <p:cNvSpPr/>
            <p:nvPr/>
          </p:nvSpPr>
          <p:spPr>
            <a:xfrm>
              <a:off x="1796132" y="1412776"/>
              <a:ext cx="1876276" cy="45719"/>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FF0000"/>
                </a:solidFill>
              </a:endParaRPr>
            </a:p>
          </p:txBody>
        </p:sp>
        <p:sp>
          <p:nvSpPr>
            <p:cNvPr id="8" name="Prostokąt 7"/>
            <p:cNvSpPr/>
            <p:nvPr/>
          </p:nvSpPr>
          <p:spPr>
            <a:xfrm>
              <a:off x="3672408" y="1412776"/>
              <a:ext cx="1872208" cy="45719"/>
            </a:xfrm>
            <a:prstGeom prst="rect">
              <a:avLst/>
            </a:prstGeom>
            <a:solidFill>
              <a:srgbClr val="92D050"/>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l-PL" dirty="0"/>
            </a:p>
          </p:txBody>
        </p:sp>
        <p:sp>
          <p:nvSpPr>
            <p:cNvPr id="9" name="Prostokąt 8"/>
            <p:cNvSpPr/>
            <p:nvPr/>
          </p:nvSpPr>
          <p:spPr>
            <a:xfrm>
              <a:off x="5543996" y="1412776"/>
              <a:ext cx="1872208" cy="45719"/>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 name="Prostokąt 9"/>
            <p:cNvSpPr/>
            <p:nvPr/>
          </p:nvSpPr>
          <p:spPr>
            <a:xfrm>
              <a:off x="-76076" y="1412776"/>
              <a:ext cx="1872208" cy="45719"/>
            </a:xfrm>
            <a:prstGeom prst="rect">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accent4">
                    <a:lumMod val="60000"/>
                    <a:lumOff val="40000"/>
                  </a:schemeClr>
                </a:solidFill>
              </a:endParaRPr>
            </a:p>
          </p:txBody>
        </p:sp>
        <p:sp>
          <p:nvSpPr>
            <p:cNvPr id="11" name="Prostokąt 10"/>
            <p:cNvSpPr/>
            <p:nvPr/>
          </p:nvSpPr>
          <p:spPr>
            <a:xfrm>
              <a:off x="7416204" y="1412776"/>
              <a:ext cx="1749252" cy="45719"/>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pSp>
      <p:pic>
        <p:nvPicPr>
          <p:cNvPr id="13" name="Picture 4" descr="http://www.ncn.gov.pl/drupal/sites/all/themes/ncn-nowa/img/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6458240"/>
            <a:ext cx="3960439" cy="330803"/>
          </a:xfrm>
          <a:prstGeom prst="rect">
            <a:avLst/>
          </a:prstGeom>
          <a:noFill/>
          <a:extLst>
            <a:ext uri="{909E8E84-426E-40DD-AFC4-6F175D3DCCD1}">
              <a14:hiddenFill xmlns:a14="http://schemas.microsoft.com/office/drawing/2010/main">
                <a:solidFill>
                  <a:srgbClr val="FFFFFF"/>
                </a:solidFill>
              </a14:hiddenFill>
            </a:ext>
          </a:extLst>
        </p:spPr>
      </p:pic>
      <p:sp>
        <p:nvSpPr>
          <p:cNvPr id="14" name="Symbol zastępczy zawartości 7"/>
          <p:cNvSpPr txBox="1">
            <a:spLocks/>
          </p:cNvSpPr>
          <p:nvPr/>
        </p:nvSpPr>
        <p:spPr>
          <a:xfrm>
            <a:off x="12748" y="3429000"/>
            <a:ext cx="9144000" cy="1088570"/>
          </a:xfrm>
          <a:prstGeom prst="rect">
            <a:avLst/>
          </a:prstGeom>
          <a:effectLst>
            <a:outerShdw blurRad="50800" dist="38100" dir="2700000" algn="tl" rotWithShape="0">
              <a:prstClr val="black">
                <a:alpha val="40000"/>
              </a:prstClr>
            </a:outerShdw>
          </a:effectLst>
        </p:spPr>
        <p:txBody>
          <a:bodyPr>
            <a:normAutofit/>
          </a:bodyPr>
          <a:lstStyle>
            <a:lvl1pPr marL="342900" indent="-342900" algn="l" defTabSz="914400" rtl="0" eaLnBrk="1" latinLnBrk="0" hangingPunct="1">
              <a:spcBef>
                <a:spcPct val="20000"/>
              </a:spcBef>
              <a:buFont typeface="Arial" pitchFamily="34" charset="0"/>
              <a:buChar char="•"/>
              <a:defRPr sz="3200" kern="1200">
                <a:solidFill>
                  <a:srgbClr val="58585A"/>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58585A"/>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rgbClr val="58585A"/>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rgbClr val="58585A"/>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rgbClr val="58585A"/>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Clr>
                <a:srgbClr val="C00000"/>
              </a:buClr>
              <a:buFont typeface="Arial" pitchFamily="34" charset="0"/>
              <a:buNone/>
            </a:pPr>
            <a:r>
              <a:rPr lang="pl-PL" sz="4000" dirty="0"/>
              <a:t> </a:t>
            </a:r>
            <a:r>
              <a:rPr lang="pl-PL" sz="4000" b="1" dirty="0">
                <a:solidFill>
                  <a:srgbClr val="000000"/>
                </a:solidFill>
              </a:rPr>
              <a:t>www.ncn.gov.pl</a:t>
            </a:r>
          </a:p>
        </p:txBody>
      </p:sp>
      <p:sp>
        <p:nvSpPr>
          <p:cNvPr id="16" name="Text Box 7"/>
          <p:cNvSpPr txBox="1">
            <a:spLocks noChangeArrowheads="1"/>
          </p:cNvSpPr>
          <p:nvPr/>
        </p:nvSpPr>
        <p:spPr bwMode="auto">
          <a:xfrm>
            <a:off x="395536" y="2060848"/>
            <a:ext cx="8460432" cy="769441"/>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pPr>
            <a:r>
              <a:rPr lang="pl-PL" sz="4400" b="1">
                <a:solidFill>
                  <a:srgbClr val="DB133C"/>
                </a:solidFill>
                <a:latin typeface="Arial" pitchFamily="34" charset="0"/>
                <a:cs typeface="Arial" pitchFamily="34" charset="0"/>
              </a:rPr>
              <a:t>Dziękuję </a:t>
            </a:r>
            <a:r>
              <a:rPr lang="pl-PL" sz="4400" b="1" dirty="0">
                <a:solidFill>
                  <a:srgbClr val="DB133C"/>
                </a:solidFill>
                <a:latin typeface="Arial" pitchFamily="34" charset="0"/>
                <a:cs typeface="Arial" pitchFamily="34" charset="0"/>
              </a:rPr>
              <a:t>za uwagę</a:t>
            </a:r>
          </a:p>
        </p:txBody>
      </p:sp>
    </p:spTree>
    <p:extLst>
      <p:ext uri="{BB962C8B-B14F-4D97-AF65-F5344CB8AC3E}">
        <p14:creationId xmlns:p14="http://schemas.microsoft.com/office/powerpoint/2010/main" val="26912952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BADANIA PODSTAWOWE,</a:t>
            </a:r>
          </a:p>
        </p:txBody>
      </p:sp>
      <p:sp>
        <p:nvSpPr>
          <p:cNvPr id="3" name="Symbol zastępczy zawartości 2"/>
          <p:cNvSpPr>
            <a:spLocks noGrp="1"/>
          </p:cNvSpPr>
          <p:nvPr>
            <p:ph sz="half" idx="13"/>
          </p:nvPr>
        </p:nvSpPr>
        <p:spPr/>
        <p:txBody>
          <a:bodyPr>
            <a:normAutofit fontScale="85000" lnSpcReduction="10000"/>
          </a:bodyPr>
          <a:lstStyle/>
          <a:p>
            <a:pPr marL="0" indent="0" algn="just">
              <a:spcBef>
                <a:spcPts val="600"/>
              </a:spcBef>
              <a:buNone/>
            </a:pPr>
            <a:endParaRPr lang="pl-PL" sz="3200" dirty="0"/>
          </a:p>
          <a:p>
            <a:pPr marL="0" indent="0" algn="just">
              <a:spcBef>
                <a:spcPts val="600"/>
              </a:spcBef>
              <a:buNone/>
            </a:pPr>
            <a:r>
              <a:rPr lang="pl-PL" sz="3200" dirty="0"/>
              <a:t>czyli </a:t>
            </a:r>
            <a:r>
              <a:rPr lang="pl-PL" sz="3200" i="1" dirty="0"/>
              <a:t>oryginalne prace badawcze eksperymentalne lub teoretyczne podejmowane przede wszystkim w celu zdobywania nowej wiedzy o podstawach zjawisk i obserwowalnych faktów bez nastawienia na bezpośrednie zastosowanie komercyjne.</a:t>
            </a:r>
          </a:p>
          <a:p>
            <a:pPr marL="0" indent="0" algn="just">
              <a:spcBef>
                <a:spcPts val="600"/>
              </a:spcBef>
              <a:buNone/>
            </a:pPr>
            <a:endParaRPr lang="pl-PL" b="1" dirty="0">
              <a:solidFill>
                <a:srgbClr val="00B050"/>
              </a:solidFill>
            </a:endParaRPr>
          </a:p>
          <a:p>
            <a:pPr marL="0" indent="0" algn="just">
              <a:spcBef>
                <a:spcPts val="600"/>
              </a:spcBef>
              <a:buNone/>
            </a:pPr>
            <a:endParaRPr lang="pl-PL" b="1" dirty="0">
              <a:solidFill>
                <a:srgbClr val="00B050"/>
              </a:solidFill>
            </a:endParaRPr>
          </a:p>
          <a:p>
            <a:pPr marL="0" indent="0" algn="just">
              <a:spcBef>
                <a:spcPts val="600"/>
              </a:spcBef>
              <a:buNone/>
            </a:pPr>
            <a:endParaRPr lang="pl-PL" b="1" dirty="0">
              <a:solidFill>
                <a:srgbClr val="00B050"/>
              </a:solidFill>
            </a:endParaRPr>
          </a:p>
          <a:p>
            <a:pPr marL="0" indent="0" algn="ctr">
              <a:spcBef>
                <a:spcPts val="600"/>
              </a:spcBef>
              <a:buNone/>
            </a:pPr>
            <a:r>
              <a:rPr lang="pl-PL" sz="2700" b="1" dirty="0">
                <a:solidFill>
                  <a:srgbClr val="FF0000"/>
                </a:solidFill>
              </a:rPr>
              <a:t>Badania podstawowe powinny przewidywać przyszłość?</a:t>
            </a:r>
          </a:p>
          <a:p>
            <a:pPr marL="0" indent="0" algn="just">
              <a:spcBef>
                <a:spcPts val="1200"/>
              </a:spcBef>
              <a:buNone/>
            </a:pPr>
            <a:endParaRPr lang="pl-PL" dirty="0">
              <a:solidFill>
                <a:srgbClr val="0A0A0A"/>
              </a:solidFill>
            </a:endParaRPr>
          </a:p>
          <a:p>
            <a:pPr marL="0" indent="0" algn="just">
              <a:spcBef>
                <a:spcPts val="1200"/>
              </a:spcBef>
              <a:buNone/>
            </a:pPr>
            <a:endParaRPr lang="pl-PL" b="1" dirty="0">
              <a:solidFill>
                <a:schemeClr val="accent1"/>
              </a:solidFill>
            </a:endParaRPr>
          </a:p>
        </p:txBody>
      </p:sp>
      <p:sp>
        <p:nvSpPr>
          <p:cNvPr id="4" name="Symbol zastępczy numeru slajdu 3"/>
          <p:cNvSpPr>
            <a:spLocks noGrp="1"/>
          </p:cNvSpPr>
          <p:nvPr>
            <p:ph type="sldNum" sz="quarter" idx="12"/>
          </p:nvPr>
        </p:nvSpPr>
        <p:spPr/>
        <p:txBody>
          <a:bodyPr/>
          <a:lstStyle/>
          <a:p>
            <a:fld id="{930C7376-5BD8-4B18-A792-65A73A5F61B6}" type="slidenum">
              <a:rPr lang="pl-PL" smtClean="0">
                <a:solidFill>
                  <a:srgbClr val="FFFFFF"/>
                </a:solidFill>
              </a:rPr>
              <a:pPr/>
              <a:t>3</a:t>
            </a:fld>
            <a:endParaRPr lang="pl-PL" dirty="0">
              <a:solidFill>
                <a:srgbClr val="FFFFFF"/>
              </a:solidFill>
            </a:endParaRPr>
          </a:p>
        </p:txBody>
      </p:sp>
    </p:spTree>
    <p:extLst>
      <p:ext uri="{BB962C8B-B14F-4D97-AF65-F5344CB8AC3E}">
        <p14:creationId xmlns:p14="http://schemas.microsoft.com/office/powerpoint/2010/main" val="3437396321"/>
      </p:ext>
    </p:extLst>
  </p:cSld>
  <p:clrMapOvr>
    <a:masterClrMapping/>
  </p:clrMapOvr>
  <p:transition>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Badania podstawowe</a:t>
            </a:r>
          </a:p>
        </p:txBody>
      </p:sp>
      <p:sp>
        <p:nvSpPr>
          <p:cNvPr id="3" name="Symbol zastępczy zawartości 2"/>
          <p:cNvSpPr>
            <a:spLocks noGrp="1"/>
          </p:cNvSpPr>
          <p:nvPr>
            <p:ph sz="half" idx="13"/>
          </p:nvPr>
        </p:nvSpPr>
        <p:spPr/>
        <p:txBody>
          <a:bodyPr>
            <a:normAutofit/>
          </a:bodyPr>
          <a:lstStyle/>
          <a:p>
            <a:pPr marL="0" indent="0" algn="ctr">
              <a:spcBef>
                <a:spcPts val="1200"/>
              </a:spcBef>
              <a:buNone/>
            </a:pPr>
            <a:r>
              <a:rPr lang="pl-PL" dirty="0">
                <a:solidFill>
                  <a:srgbClr val="0A0A0A"/>
                </a:solidFill>
              </a:rPr>
              <a:t>Komercyjność wyników badań nie musi kolidować z ich podstawowością. </a:t>
            </a:r>
          </a:p>
          <a:p>
            <a:pPr marL="0" indent="0" algn="just">
              <a:spcBef>
                <a:spcPts val="1200"/>
              </a:spcBef>
              <a:buNone/>
            </a:pPr>
            <a:endParaRPr lang="pl-PL" sz="3200" dirty="0">
              <a:solidFill>
                <a:srgbClr val="0A0A0A"/>
              </a:solidFill>
            </a:endParaRPr>
          </a:p>
          <a:p>
            <a:pPr marL="0" indent="0" algn="just">
              <a:spcBef>
                <a:spcPts val="1200"/>
              </a:spcBef>
              <a:buNone/>
            </a:pPr>
            <a:r>
              <a:rPr lang="pl-PL" dirty="0">
                <a:solidFill>
                  <a:srgbClr val="DB133C"/>
                </a:solidFill>
              </a:rPr>
              <a:t>Wnioski nie są odrzucane tylko z tego powodu, że wyniki proponowanych badań mogą stanowić punkt wyjścia do badań stosowanych albo wykorzystane/wdrożone np. w gospodarce, medycynie, codziennej praktyce.</a:t>
            </a:r>
          </a:p>
          <a:p>
            <a:pPr marL="0" indent="0" algn="just">
              <a:spcBef>
                <a:spcPts val="1200"/>
              </a:spcBef>
              <a:buNone/>
            </a:pPr>
            <a:endParaRPr lang="pl-PL" b="1" dirty="0">
              <a:solidFill>
                <a:srgbClr val="7030A0"/>
              </a:solidFill>
            </a:endParaRPr>
          </a:p>
        </p:txBody>
      </p:sp>
      <p:sp>
        <p:nvSpPr>
          <p:cNvPr id="4" name="Symbol zastępczy numeru slajdu 3"/>
          <p:cNvSpPr>
            <a:spLocks noGrp="1"/>
          </p:cNvSpPr>
          <p:nvPr>
            <p:ph type="sldNum" sz="quarter" idx="12"/>
          </p:nvPr>
        </p:nvSpPr>
        <p:spPr/>
        <p:txBody>
          <a:bodyPr/>
          <a:lstStyle/>
          <a:p>
            <a:fld id="{930C7376-5BD8-4B18-A792-65A73A5F61B6}" type="slidenum">
              <a:rPr lang="pl-PL" smtClean="0">
                <a:solidFill>
                  <a:srgbClr val="FFFFFF"/>
                </a:solidFill>
              </a:rPr>
              <a:pPr/>
              <a:t>4</a:t>
            </a:fld>
            <a:endParaRPr lang="pl-PL" dirty="0">
              <a:solidFill>
                <a:srgbClr val="FFFFFF"/>
              </a:solidFill>
            </a:endParaRPr>
          </a:p>
        </p:txBody>
      </p:sp>
    </p:spTree>
    <p:extLst>
      <p:ext uri="{BB962C8B-B14F-4D97-AF65-F5344CB8AC3E}">
        <p14:creationId xmlns:p14="http://schemas.microsoft.com/office/powerpoint/2010/main" val="2580000178"/>
      </p:ext>
    </p:extLst>
  </p:cSld>
  <p:clrMapOvr>
    <a:masterClrMapping/>
  </p:clrMapOvr>
  <p:transition>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Badania podstawowe – cd.</a:t>
            </a:r>
          </a:p>
        </p:txBody>
      </p:sp>
      <p:sp>
        <p:nvSpPr>
          <p:cNvPr id="3" name="Symbol zastępczy zawartości 2"/>
          <p:cNvSpPr>
            <a:spLocks noGrp="1"/>
          </p:cNvSpPr>
          <p:nvPr>
            <p:ph sz="half" idx="13"/>
          </p:nvPr>
        </p:nvSpPr>
        <p:spPr/>
        <p:txBody>
          <a:bodyPr>
            <a:normAutofit fontScale="77500" lnSpcReduction="20000"/>
          </a:bodyPr>
          <a:lstStyle/>
          <a:p>
            <a:endParaRPr lang="pl-PL" dirty="0"/>
          </a:p>
          <a:p>
            <a:pPr marL="0" indent="0">
              <a:buNone/>
            </a:pPr>
            <a:r>
              <a:rPr lang="pl-PL" dirty="0"/>
              <a:t>Nowatorskie są tylko te badania, które podejmują temat nieanalizowany </a:t>
            </a:r>
            <a:r>
              <a:rPr lang="pl-PL" b="1" u="sng" dirty="0"/>
              <a:t>na świecie</a:t>
            </a:r>
            <a:r>
              <a:rPr lang="pl-PL" dirty="0"/>
              <a:t>; nienowatorskie – te, które powielają na gruncie rodzimym badania, których wyniki już funkcjonują w obiegu międzynarodowym (</a:t>
            </a:r>
            <a:r>
              <a:rPr lang="pl-PL" b="1" dirty="0"/>
              <a:t>mimo, że wnioskodawca deklaruje, że temat będzie poruszany po raz pierwszy w Polsce</a:t>
            </a:r>
            <a:r>
              <a:rPr lang="pl-PL" dirty="0"/>
              <a:t>) – chyba, że dowiedzie we wniosku, że chce przeanalizować znane zjawisko w nowy sposób, z innej perspektywy, przy użyciu innych metod itp. </a:t>
            </a:r>
          </a:p>
          <a:p>
            <a:pPr marL="0" indent="0">
              <a:buNone/>
            </a:pPr>
            <a:endParaRPr lang="pl-PL" dirty="0"/>
          </a:p>
          <a:p>
            <a:pPr marL="0" indent="0">
              <a:buNone/>
            </a:pPr>
            <a:r>
              <a:rPr lang="pl-PL" dirty="0"/>
              <a:t>Badaniami podstawowymi nie są też – popularne w humanistyce – edycje krytyczne oraz przekłady tekstów, zwłaszcza, kiedy projekt badawczy ogranicza się wyłącznie do edycji/tłumaczenia i nie zawiera żadnego dodanego komponentu poznawczego. </a:t>
            </a:r>
          </a:p>
        </p:txBody>
      </p:sp>
      <p:sp>
        <p:nvSpPr>
          <p:cNvPr id="4" name="Symbol zastępczy numeru slajdu 3"/>
          <p:cNvSpPr>
            <a:spLocks noGrp="1"/>
          </p:cNvSpPr>
          <p:nvPr>
            <p:ph type="sldNum" sz="quarter" idx="12"/>
          </p:nvPr>
        </p:nvSpPr>
        <p:spPr/>
        <p:txBody>
          <a:bodyPr/>
          <a:lstStyle/>
          <a:p>
            <a:fld id="{930C7376-5BD8-4B18-A792-65A73A5F61B6}" type="slidenum">
              <a:rPr lang="pl-PL" smtClean="0">
                <a:solidFill>
                  <a:srgbClr val="FFFFFF"/>
                </a:solidFill>
              </a:rPr>
              <a:pPr/>
              <a:t>5</a:t>
            </a:fld>
            <a:endParaRPr lang="pl-PL" dirty="0">
              <a:solidFill>
                <a:srgbClr val="FFFFFF"/>
              </a:solidFill>
            </a:endParaRPr>
          </a:p>
        </p:txBody>
      </p:sp>
    </p:spTree>
    <p:extLst>
      <p:ext uri="{BB962C8B-B14F-4D97-AF65-F5344CB8AC3E}">
        <p14:creationId xmlns:p14="http://schemas.microsoft.com/office/powerpoint/2010/main" val="2551711817"/>
      </p:ext>
    </p:extLst>
  </p:cSld>
  <p:clrMapOvr>
    <a:masterClrMapping/>
  </p:clrMapOvr>
  <p:transition>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692696"/>
            <a:ext cx="8028384" cy="504056"/>
          </a:xfrm>
        </p:spPr>
        <p:txBody>
          <a:bodyPr>
            <a:noAutofit/>
          </a:bodyPr>
          <a:lstStyle/>
          <a:p>
            <a:pPr algn="l"/>
            <a:r>
              <a:rPr lang="pl-PL" sz="3200" dirty="0">
                <a:solidFill>
                  <a:srgbClr val="58585A"/>
                </a:solidFill>
                <a:latin typeface="+mn-lt"/>
                <a:cs typeface="Arial" pitchFamily="34" charset="0"/>
              </a:rPr>
              <a:t>Kto może starać się o grant w NCN?</a:t>
            </a:r>
            <a:endParaRPr lang="en-GB" sz="3200" dirty="0">
              <a:solidFill>
                <a:srgbClr val="58585A"/>
              </a:solidFill>
              <a:latin typeface="+mn-lt"/>
              <a:cs typeface="Arial" pitchFamily="34" charset="0"/>
            </a:endParaRPr>
          </a:p>
        </p:txBody>
      </p:sp>
      <p:sp>
        <p:nvSpPr>
          <p:cNvPr id="3" name="Symbol zastępczy zawartości 2"/>
          <p:cNvSpPr>
            <a:spLocks noGrp="1"/>
          </p:cNvSpPr>
          <p:nvPr>
            <p:ph sz="half" idx="13"/>
          </p:nvPr>
        </p:nvSpPr>
        <p:spPr>
          <a:xfrm>
            <a:off x="395536" y="1553362"/>
            <a:ext cx="8280920" cy="4892781"/>
          </a:xfrm>
        </p:spPr>
        <p:txBody>
          <a:bodyPr>
            <a:noAutofit/>
          </a:bodyPr>
          <a:lstStyle/>
          <a:p>
            <a:pPr lvl="0"/>
            <a:r>
              <a:rPr lang="pl-PL" sz="1600" dirty="0"/>
              <a:t>jednostki naukowe;</a:t>
            </a:r>
          </a:p>
          <a:p>
            <a:pPr lvl="0"/>
            <a:r>
              <a:rPr lang="pl-PL" sz="1600" dirty="0"/>
              <a:t>konsorcja naukowe;</a:t>
            </a:r>
          </a:p>
          <a:p>
            <a:pPr lvl="0"/>
            <a:r>
              <a:rPr lang="pl-PL" sz="1600" dirty="0"/>
              <a:t>sieci naukowe i jednostki organizacyjne uczelni niebędące podstawowymi jednostkami organizacyjnymi;</a:t>
            </a:r>
          </a:p>
          <a:p>
            <a:pPr lvl="0"/>
            <a:r>
              <a:rPr lang="pl-PL" sz="1600" dirty="0"/>
              <a:t>centra naukowo-przemysłowe;</a:t>
            </a:r>
          </a:p>
          <a:p>
            <a:pPr lvl="0"/>
            <a:r>
              <a:rPr lang="pl-PL" sz="1600" dirty="0"/>
              <a:t>centra naukowe Polskiej Akademii Nauk;</a:t>
            </a:r>
          </a:p>
          <a:p>
            <a:r>
              <a:rPr lang="pl-PL" sz="1600" dirty="0"/>
              <a:t>centra naukowe uczelni;</a:t>
            </a:r>
          </a:p>
          <a:p>
            <a:pPr lvl="0"/>
            <a:r>
              <a:rPr lang="pl-PL" sz="1600" dirty="0"/>
              <a:t>biblioteki naukowe;</a:t>
            </a:r>
          </a:p>
          <a:p>
            <a:pPr lvl="0"/>
            <a:r>
              <a:rPr lang="pl-PL" sz="1600" dirty="0"/>
              <a:t>jednostki organizacyjne posiadające osobowość prawną i siedzibę na terytorium Rzeczypospolitej Polskiej;</a:t>
            </a:r>
          </a:p>
          <a:p>
            <a:pPr marL="0" lvl="0" indent="0">
              <a:buNone/>
            </a:pPr>
            <a:endParaRPr lang="pl-PL" sz="1800" dirty="0"/>
          </a:p>
          <a:p>
            <a:r>
              <a:rPr lang="pl-PL" sz="2400" b="1" dirty="0">
                <a:solidFill>
                  <a:srgbClr val="0066FF"/>
                </a:solidFill>
              </a:rPr>
              <a:t>osoby fizyczne: </a:t>
            </a:r>
            <a:r>
              <a:rPr lang="pl-PL" sz="2400" dirty="0">
                <a:solidFill>
                  <a:schemeClr val="tx1"/>
                </a:solidFill>
              </a:rPr>
              <a:t>we wniosku należy wskazać instytucję, w której będzie realizowany projekt. W czasie składania wniosku </a:t>
            </a:r>
            <a:r>
              <a:rPr lang="pl-PL" sz="2400" b="1" dirty="0">
                <a:solidFill>
                  <a:schemeClr val="tx1"/>
                </a:solidFill>
              </a:rPr>
              <a:t>nie można być zatrudnionym w tej instytucji</a:t>
            </a:r>
            <a:endParaRPr lang="pl-PL" sz="2400" dirty="0">
              <a:solidFill>
                <a:srgbClr val="0A0A0A"/>
              </a:solidFill>
            </a:endParaRPr>
          </a:p>
        </p:txBody>
      </p:sp>
      <p:sp>
        <p:nvSpPr>
          <p:cNvPr id="4" name="Symbol zastępczy numeru slajdu 3"/>
          <p:cNvSpPr>
            <a:spLocks noGrp="1"/>
          </p:cNvSpPr>
          <p:nvPr>
            <p:ph type="sldNum" sz="quarter" idx="12"/>
          </p:nvPr>
        </p:nvSpPr>
        <p:spPr/>
        <p:txBody>
          <a:bodyPr/>
          <a:lstStyle/>
          <a:p>
            <a:fld id="{930C7376-5BD8-4B18-A792-65A73A5F61B6}" type="slidenum">
              <a:rPr lang="pl-PL" smtClean="0"/>
              <a:pPr/>
              <a:t>6</a:t>
            </a:fld>
            <a:endParaRPr lang="pl-PL" dirty="0"/>
          </a:p>
        </p:txBody>
      </p:sp>
      <p:grpSp>
        <p:nvGrpSpPr>
          <p:cNvPr id="5" name="Grupa 7"/>
          <p:cNvGrpSpPr/>
          <p:nvPr/>
        </p:nvGrpSpPr>
        <p:grpSpPr>
          <a:xfrm>
            <a:off x="0" y="1435635"/>
            <a:ext cx="9165456" cy="45719"/>
            <a:chOff x="-76076" y="1412776"/>
            <a:chExt cx="9241532" cy="45719"/>
          </a:xfrm>
          <a:effectLst>
            <a:outerShdw blurRad="50800" dist="38100" dir="2700000" algn="tl" rotWithShape="0">
              <a:prstClr val="black">
                <a:alpha val="40000"/>
              </a:prstClr>
            </a:outerShdw>
          </a:effectLst>
        </p:grpSpPr>
        <p:sp>
          <p:nvSpPr>
            <p:cNvPr id="9" name="Prostokąt 8"/>
            <p:cNvSpPr/>
            <p:nvPr/>
          </p:nvSpPr>
          <p:spPr>
            <a:xfrm>
              <a:off x="1796132" y="1412776"/>
              <a:ext cx="1876276" cy="45719"/>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FF0000"/>
                </a:solidFill>
              </a:endParaRPr>
            </a:p>
          </p:txBody>
        </p:sp>
        <p:sp>
          <p:nvSpPr>
            <p:cNvPr id="10" name="Prostokąt 9"/>
            <p:cNvSpPr/>
            <p:nvPr/>
          </p:nvSpPr>
          <p:spPr>
            <a:xfrm>
              <a:off x="3672408" y="1412776"/>
              <a:ext cx="1872208" cy="45719"/>
            </a:xfrm>
            <a:prstGeom prst="rect">
              <a:avLst/>
            </a:prstGeom>
            <a:solidFill>
              <a:srgbClr val="92D050"/>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l-PL" dirty="0"/>
            </a:p>
          </p:txBody>
        </p:sp>
        <p:sp>
          <p:nvSpPr>
            <p:cNvPr id="11" name="Prostokąt 10"/>
            <p:cNvSpPr/>
            <p:nvPr/>
          </p:nvSpPr>
          <p:spPr>
            <a:xfrm>
              <a:off x="5543996" y="1412776"/>
              <a:ext cx="1872208" cy="45719"/>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2" name="Prostokąt 11"/>
            <p:cNvSpPr/>
            <p:nvPr/>
          </p:nvSpPr>
          <p:spPr>
            <a:xfrm>
              <a:off x="-76076" y="1412776"/>
              <a:ext cx="1872208" cy="45719"/>
            </a:xfrm>
            <a:prstGeom prst="rect">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accent4">
                    <a:lumMod val="60000"/>
                    <a:lumOff val="40000"/>
                  </a:schemeClr>
                </a:solidFill>
              </a:endParaRPr>
            </a:p>
          </p:txBody>
        </p:sp>
        <p:sp>
          <p:nvSpPr>
            <p:cNvPr id="13" name="Prostokąt 12"/>
            <p:cNvSpPr/>
            <p:nvPr/>
          </p:nvSpPr>
          <p:spPr>
            <a:xfrm>
              <a:off x="7416204" y="1412776"/>
              <a:ext cx="1749252" cy="45719"/>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pSp>
      <p:pic>
        <p:nvPicPr>
          <p:cNvPr id="15" name="Picture 4" descr="http://www.ncn.gov.pl/drupal/sites/all/themes/ncn-nowa/img/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6446143"/>
            <a:ext cx="4105275" cy="342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38190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620698"/>
            <a:ext cx="7643192" cy="576054"/>
          </a:xfrm>
        </p:spPr>
        <p:txBody>
          <a:bodyPr>
            <a:noAutofit/>
          </a:bodyPr>
          <a:lstStyle/>
          <a:p>
            <a:pPr algn="l"/>
            <a:r>
              <a:rPr lang="pl-PL" sz="3600" dirty="0">
                <a:solidFill>
                  <a:srgbClr val="58585A"/>
                </a:solidFill>
                <a:latin typeface="+mn-lt"/>
                <a:cs typeface="Arial" pitchFamily="34" charset="0"/>
              </a:rPr>
              <a:t>Panele dyscyplin NCN </a:t>
            </a:r>
            <a:endParaRPr lang="en-GB" sz="3600" dirty="0">
              <a:solidFill>
                <a:srgbClr val="58585A"/>
              </a:solidFill>
              <a:latin typeface="+mn-lt"/>
              <a:cs typeface="Arial" pitchFamily="34" charset="0"/>
            </a:endParaRPr>
          </a:p>
        </p:txBody>
      </p:sp>
      <p:sp>
        <p:nvSpPr>
          <p:cNvPr id="3" name="Symbol zastępczy zawartości 2"/>
          <p:cNvSpPr>
            <a:spLocks noGrp="1"/>
          </p:cNvSpPr>
          <p:nvPr>
            <p:ph sz="half" idx="13"/>
          </p:nvPr>
        </p:nvSpPr>
        <p:spPr>
          <a:xfrm>
            <a:off x="0" y="1435634"/>
            <a:ext cx="9144000" cy="4873685"/>
          </a:xfrm>
        </p:spPr>
        <p:txBody>
          <a:bodyPr>
            <a:normAutofit/>
          </a:bodyPr>
          <a:lstStyle/>
          <a:p>
            <a:pPr marL="0" indent="0">
              <a:buNone/>
            </a:pPr>
            <a:endParaRPr lang="pl-PL" sz="1200" b="1" dirty="0">
              <a:solidFill>
                <a:schemeClr val="lt1"/>
              </a:solidFill>
            </a:endParaRPr>
          </a:p>
        </p:txBody>
      </p:sp>
      <p:sp>
        <p:nvSpPr>
          <p:cNvPr id="4" name="Symbol zastępczy numeru slajdu 3"/>
          <p:cNvSpPr>
            <a:spLocks noGrp="1"/>
          </p:cNvSpPr>
          <p:nvPr>
            <p:ph type="sldNum" sz="quarter" idx="12"/>
          </p:nvPr>
        </p:nvSpPr>
        <p:spPr/>
        <p:txBody>
          <a:bodyPr/>
          <a:lstStyle/>
          <a:p>
            <a:fld id="{930C7376-5BD8-4B18-A792-65A73A5F61B6}" type="slidenum">
              <a:rPr lang="pl-PL" smtClean="0"/>
              <a:pPr/>
              <a:t>7</a:t>
            </a:fld>
            <a:endParaRPr lang="pl-PL" dirty="0"/>
          </a:p>
        </p:txBody>
      </p:sp>
      <p:grpSp>
        <p:nvGrpSpPr>
          <p:cNvPr id="5" name="Grupa 6"/>
          <p:cNvGrpSpPr/>
          <p:nvPr/>
        </p:nvGrpSpPr>
        <p:grpSpPr>
          <a:xfrm>
            <a:off x="0" y="1435635"/>
            <a:ext cx="9165456" cy="45719"/>
            <a:chOff x="-76076" y="1412776"/>
            <a:chExt cx="9241532" cy="45719"/>
          </a:xfrm>
          <a:effectLst>
            <a:outerShdw blurRad="50800" dist="38100" dir="2700000" algn="tl" rotWithShape="0">
              <a:prstClr val="black">
                <a:alpha val="40000"/>
              </a:prstClr>
            </a:outerShdw>
          </a:effectLst>
        </p:grpSpPr>
        <p:sp>
          <p:nvSpPr>
            <p:cNvPr id="8" name="Prostokąt 7"/>
            <p:cNvSpPr/>
            <p:nvPr/>
          </p:nvSpPr>
          <p:spPr>
            <a:xfrm>
              <a:off x="1796132" y="1412776"/>
              <a:ext cx="1876276" cy="45719"/>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FF0000"/>
                </a:solidFill>
              </a:endParaRPr>
            </a:p>
          </p:txBody>
        </p:sp>
        <p:sp>
          <p:nvSpPr>
            <p:cNvPr id="9" name="Prostokąt 8"/>
            <p:cNvSpPr/>
            <p:nvPr/>
          </p:nvSpPr>
          <p:spPr>
            <a:xfrm>
              <a:off x="3672408" y="1412776"/>
              <a:ext cx="1872208" cy="45719"/>
            </a:xfrm>
            <a:prstGeom prst="rect">
              <a:avLst/>
            </a:prstGeom>
            <a:solidFill>
              <a:srgbClr val="92D050"/>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l-PL" dirty="0"/>
            </a:p>
          </p:txBody>
        </p:sp>
        <p:sp>
          <p:nvSpPr>
            <p:cNvPr id="10" name="Prostokąt 9"/>
            <p:cNvSpPr/>
            <p:nvPr/>
          </p:nvSpPr>
          <p:spPr>
            <a:xfrm>
              <a:off x="5543996" y="1412776"/>
              <a:ext cx="1872208" cy="45719"/>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1" name="Prostokąt 10"/>
            <p:cNvSpPr/>
            <p:nvPr/>
          </p:nvSpPr>
          <p:spPr>
            <a:xfrm>
              <a:off x="-76076" y="1412776"/>
              <a:ext cx="1872208" cy="45719"/>
            </a:xfrm>
            <a:prstGeom prst="rect">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accent4">
                    <a:lumMod val="60000"/>
                    <a:lumOff val="40000"/>
                  </a:schemeClr>
                </a:solidFill>
              </a:endParaRPr>
            </a:p>
          </p:txBody>
        </p:sp>
        <p:sp>
          <p:nvSpPr>
            <p:cNvPr id="12" name="Prostokąt 11"/>
            <p:cNvSpPr/>
            <p:nvPr/>
          </p:nvSpPr>
          <p:spPr>
            <a:xfrm>
              <a:off x="7416204" y="1412776"/>
              <a:ext cx="1749252" cy="45719"/>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pSp>
      <p:graphicFrame>
        <p:nvGraphicFramePr>
          <p:cNvPr id="13" name="Tabela 12"/>
          <p:cNvGraphicFramePr>
            <a:graphicFrameLocks noGrp="1"/>
          </p:cNvGraphicFramePr>
          <p:nvPr>
            <p:extLst>
              <p:ext uri="{D42A27DB-BD31-4B8C-83A1-F6EECF244321}">
                <p14:modId xmlns:p14="http://schemas.microsoft.com/office/powerpoint/2010/main" val="2346994488"/>
              </p:ext>
            </p:extLst>
          </p:nvPr>
        </p:nvGraphicFramePr>
        <p:xfrm>
          <a:off x="251521" y="1556793"/>
          <a:ext cx="2664296" cy="4752527"/>
        </p:xfrm>
        <a:graphic>
          <a:graphicData uri="http://schemas.openxmlformats.org/drawingml/2006/table">
            <a:tbl>
              <a:tblPr firstRow="1" firstCol="1" bandRow="1">
                <a:tableStyleId>{37CE84F3-28C3-443E-9E96-99CF82512B78}</a:tableStyleId>
              </a:tblPr>
              <a:tblGrid>
                <a:gridCol w="432926">
                  <a:extLst>
                    <a:ext uri="{9D8B030D-6E8A-4147-A177-3AD203B41FA5}">
                      <a16:colId xmlns="" xmlns:a16="http://schemas.microsoft.com/office/drawing/2014/main" val="20000"/>
                    </a:ext>
                  </a:extLst>
                </a:gridCol>
                <a:gridCol w="2231370">
                  <a:extLst>
                    <a:ext uri="{9D8B030D-6E8A-4147-A177-3AD203B41FA5}">
                      <a16:colId xmlns="" xmlns:a16="http://schemas.microsoft.com/office/drawing/2014/main" val="20001"/>
                    </a:ext>
                  </a:extLst>
                </a:gridCol>
              </a:tblGrid>
              <a:tr h="660709">
                <a:tc gridSpan="2">
                  <a:txBody>
                    <a:bodyPr/>
                    <a:lstStyle/>
                    <a:p>
                      <a:pPr algn="ctr" fontAlgn="ctr"/>
                      <a:r>
                        <a:rPr lang="pl-PL" sz="1100" u="none" strike="noStrike" dirty="0">
                          <a:effectLst/>
                        </a:rPr>
                        <a:t>HS – Nauki Humanistyczne, </a:t>
                      </a:r>
                    </a:p>
                    <a:p>
                      <a:pPr algn="ctr" fontAlgn="ctr"/>
                      <a:r>
                        <a:rPr lang="pl-PL" sz="1100" u="none" strike="noStrike" dirty="0">
                          <a:effectLst/>
                        </a:rPr>
                        <a:t>Społeczne i o Sztuce  </a:t>
                      </a:r>
                      <a:endParaRPr lang="pl-PL" sz="11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extLst>
                  <a:ext uri="{0D108BD9-81ED-4DB2-BD59-A6C34878D82A}">
                    <a16:rowId xmlns="" xmlns:a16="http://schemas.microsoft.com/office/drawing/2014/main" val="10000"/>
                  </a:ext>
                </a:extLst>
              </a:tr>
              <a:tr h="779450">
                <a:tc>
                  <a:txBody>
                    <a:bodyPr/>
                    <a:lstStyle/>
                    <a:p>
                      <a:pPr algn="ctr" fontAlgn="ctr"/>
                      <a:r>
                        <a:rPr lang="pl-PL" sz="1100" u="none" strike="noStrike" dirty="0">
                          <a:effectLst/>
                        </a:rPr>
                        <a:t>HS1</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fontAlgn="ctr"/>
                      <a:r>
                        <a:rPr lang="pl-PL" sz="1100" u="none" strike="noStrike" dirty="0">
                          <a:effectLst/>
                        </a:rPr>
                        <a:t> Fundamentalne pytania o naturę człowieka i otaczającej go rzeczywistości</a:t>
                      </a:r>
                      <a:endParaRPr lang="en-US"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extLst>
                  <a:ext uri="{0D108BD9-81ED-4DB2-BD59-A6C34878D82A}">
                    <a16:rowId xmlns="" xmlns:a16="http://schemas.microsoft.com/office/drawing/2014/main" val="10001"/>
                  </a:ext>
                </a:extLst>
              </a:tr>
              <a:tr h="720080">
                <a:tc>
                  <a:txBody>
                    <a:bodyPr/>
                    <a:lstStyle/>
                    <a:p>
                      <a:pPr algn="ctr" fontAlgn="ctr"/>
                      <a:r>
                        <a:rPr lang="pl-PL" sz="1100" u="none" strike="noStrike" dirty="0">
                          <a:effectLst/>
                        </a:rPr>
                        <a:t>HS2</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fontAlgn="ctr"/>
                      <a:r>
                        <a:rPr lang="pl-PL" sz="1100" u="none" strike="noStrike" dirty="0">
                          <a:effectLst/>
                        </a:rPr>
                        <a:t>Kultura i twórczość kulturowa </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extLst>
                  <a:ext uri="{0D108BD9-81ED-4DB2-BD59-A6C34878D82A}">
                    <a16:rowId xmlns="" xmlns:a16="http://schemas.microsoft.com/office/drawing/2014/main" val="10002"/>
                  </a:ext>
                </a:extLst>
              </a:tr>
              <a:tr h="648072">
                <a:tc>
                  <a:txBody>
                    <a:bodyPr/>
                    <a:lstStyle/>
                    <a:p>
                      <a:pPr algn="ctr" fontAlgn="ctr"/>
                      <a:r>
                        <a:rPr lang="pl-PL" sz="1100" u="none" strike="noStrike" dirty="0">
                          <a:effectLst/>
                        </a:rPr>
                        <a:t>HS3</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fontAlgn="ctr"/>
                      <a:r>
                        <a:rPr lang="pl-PL" sz="1100" u="none" strike="noStrike" dirty="0">
                          <a:effectLst/>
                        </a:rPr>
                        <a:t>Wiedza o przeszłości</a:t>
                      </a:r>
                      <a:endParaRPr lang="en-US"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extLst>
                  <a:ext uri="{0D108BD9-81ED-4DB2-BD59-A6C34878D82A}">
                    <a16:rowId xmlns="" xmlns:a16="http://schemas.microsoft.com/office/drawing/2014/main" val="10003"/>
                  </a:ext>
                </a:extLst>
              </a:tr>
              <a:tr h="648072">
                <a:tc>
                  <a:txBody>
                    <a:bodyPr/>
                    <a:lstStyle/>
                    <a:p>
                      <a:pPr algn="ctr" fontAlgn="ctr"/>
                      <a:r>
                        <a:rPr lang="pl-PL" sz="1100" u="none" strike="noStrike" dirty="0">
                          <a:effectLst/>
                        </a:rPr>
                        <a:t>HS4</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fontAlgn="ctr"/>
                      <a:r>
                        <a:rPr lang="pl-PL" sz="1100" u="none" strike="noStrike" dirty="0">
                          <a:effectLst/>
                        </a:rPr>
                        <a:t>Jednostka,</a:t>
                      </a:r>
                      <a:r>
                        <a:rPr lang="pl-PL" sz="1100" u="none" strike="noStrike" baseline="0" dirty="0">
                          <a:effectLst/>
                        </a:rPr>
                        <a:t> instytucje, rynki</a:t>
                      </a:r>
                      <a:r>
                        <a:rPr lang="pl-PL" sz="1100" u="none" strike="noStrike" dirty="0">
                          <a:effectLst/>
                        </a:rPr>
                        <a:t> </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extLst>
                  <a:ext uri="{0D108BD9-81ED-4DB2-BD59-A6C34878D82A}">
                    <a16:rowId xmlns="" xmlns:a16="http://schemas.microsoft.com/office/drawing/2014/main" val="10004"/>
                  </a:ext>
                </a:extLst>
              </a:tr>
              <a:tr h="648072">
                <a:tc>
                  <a:txBody>
                    <a:bodyPr/>
                    <a:lstStyle/>
                    <a:p>
                      <a:pPr algn="ctr" fontAlgn="ctr"/>
                      <a:r>
                        <a:rPr lang="pl-PL" sz="1100" u="none" strike="noStrike" dirty="0">
                          <a:effectLst/>
                        </a:rPr>
                        <a:t>HS5</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fontAlgn="ctr"/>
                      <a:r>
                        <a:rPr lang="pl-PL" sz="1100" u="none" strike="noStrike" dirty="0">
                          <a:effectLst/>
                        </a:rPr>
                        <a:t>Prawo, nauki o polityce, polityki publiczne</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extLst>
                  <a:ext uri="{0D108BD9-81ED-4DB2-BD59-A6C34878D82A}">
                    <a16:rowId xmlns="" xmlns:a16="http://schemas.microsoft.com/office/drawing/2014/main" val="10005"/>
                  </a:ext>
                </a:extLst>
              </a:tr>
              <a:tr h="648072">
                <a:tc>
                  <a:txBody>
                    <a:bodyPr/>
                    <a:lstStyle/>
                    <a:p>
                      <a:pPr algn="ctr" fontAlgn="ctr"/>
                      <a:r>
                        <a:rPr lang="pl-PL" sz="1100" u="none" strike="noStrike" dirty="0">
                          <a:effectLst/>
                        </a:rPr>
                        <a:t>HS6</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fontAlgn="ctr"/>
                      <a:r>
                        <a:rPr lang="pl-PL" sz="1100" u="none" strike="noStrike" dirty="0">
                          <a:effectLst/>
                        </a:rPr>
                        <a:t>Człowiek i życie społeczne </a:t>
                      </a:r>
                      <a:endParaRPr lang="en-US"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extLst>
                  <a:ext uri="{0D108BD9-81ED-4DB2-BD59-A6C34878D82A}">
                    <a16:rowId xmlns="" xmlns:a16="http://schemas.microsoft.com/office/drawing/2014/main" val="10006"/>
                  </a:ext>
                </a:extLst>
              </a:tr>
            </a:tbl>
          </a:graphicData>
        </a:graphic>
      </p:graphicFrame>
      <p:graphicFrame>
        <p:nvGraphicFramePr>
          <p:cNvPr id="14" name="Tabela 13"/>
          <p:cNvGraphicFramePr>
            <a:graphicFrameLocks noGrp="1"/>
          </p:cNvGraphicFramePr>
          <p:nvPr>
            <p:extLst>
              <p:ext uri="{D42A27DB-BD31-4B8C-83A1-F6EECF244321}">
                <p14:modId xmlns:p14="http://schemas.microsoft.com/office/powerpoint/2010/main" val="3523730169"/>
              </p:ext>
            </p:extLst>
          </p:nvPr>
        </p:nvGraphicFramePr>
        <p:xfrm>
          <a:off x="6156176" y="1556792"/>
          <a:ext cx="2664296" cy="4787171"/>
        </p:xfrm>
        <a:graphic>
          <a:graphicData uri="http://schemas.openxmlformats.org/drawingml/2006/table">
            <a:tbl>
              <a:tblPr firstRow="1" firstCol="1">
                <a:tableStyleId>{8FD4443E-F989-4FC4-A0C8-D5A2AF1F390B}</a:tableStyleId>
              </a:tblPr>
              <a:tblGrid>
                <a:gridCol w="661554">
                  <a:extLst>
                    <a:ext uri="{9D8B030D-6E8A-4147-A177-3AD203B41FA5}">
                      <a16:colId xmlns="" xmlns:a16="http://schemas.microsoft.com/office/drawing/2014/main" val="20000"/>
                    </a:ext>
                  </a:extLst>
                </a:gridCol>
                <a:gridCol w="2002742">
                  <a:extLst>
                    <a:ext uri="{9D8B030D-6E8A-4147-A177-3AD203B41FA5}">
                      <a16:colId xmlns="" xmlns:a16="http://schemas.microsoft.com/office/drawing/2014/main" val="20001"/>
                    </a:ext>
                  </a:extLst>
                </a:gridCol>
              </a:tblGrid>
              <a:tr h="648072">
                <a:tc gridSpan="2">
                  <a:txBody>
                    <a:bodyPr/>
                    <a:lstStyle/>
                    <a:p>
                      <a:pPr algn="ctr" fontAlgn="ctr"/>
                      <a:r>
                        <a:rPr lang="pl-PL" sz="1100" u="none" strike="noStrike" dirty="0">
                          <a:effectLst/>
                        </a:rPr>
                        <a:t>ST</a:t>
                      </a:r>
                      <a:r>
                        <a:rPr lang="pl-PL" sz="1100" u="none" strike="noStrike" baseline="0" dirty="0">
                          <a:effectLst/>
                        </a:rPr>
                        <a:t> – Nauki Ścisłe i Techniczne</a:t>
                      </a:r>
                      <a:endParaRPr lang="en-US" sz="11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pl-PL"/>
                    </a:p>
                  </a:txBody>
                  <a:tcPr/>
                </a:tc>
                <a:extLst>
                  <a:ext uri="{0D108BD9-81ED-4DB2-BD59-A6C34878D82A}">
                    <a16:rowId xmlns="" xmlns:a16="http://schemas.microsoft.com/office/drawing/2014/main" val="10000"/>
                  </a:ext>
                </a:extLst>
              </a:tr>
              <a:tr h="432048">
                <a:tc>
                  <a:txBody>
                    <a:bodyPr/>
                    <a:lstStyle/>
                    <a:p>
                      <a:pPr algn="ctr" fontAlgn="ctr"/>
                      <a:r>
                        <a:rPr lang="pl-PL" sz="1100" u="none" strike="noStrike" dirty="0">
                          <a:effectLst/>
                        </a:rPr>
                        <a:t>ST1</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fontAlgn="ctr"/>
                      <a:r>
                        <a:rPr lang="pl-PL" sz="1100" u="none" strike="noStrike" dirty="0">
                          <a:effectLst/>
                        </a:rPr>
                        <a:t>Nauki matematyczne </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 xmlns:a16="http://schemas.microsoft.com/office/drawing/2014/main" val="10001"/>
                  </a:ext>
                </a:extLst>
              </a:tr>
              <a:tr h="435449">
                <a:tc>
                  <a:txBody>
                    <a:bodyPr/>
                    <a:lstStyle/>
                    <a:p>
                      <a:pPr algn="ctr" fontAlgn="ctr"/>
                      <a:r>
                        <a:rPr lang="pl-PL" sz="1100" u="none" strike="noStrike" dirty="0">
                          <a:effectLst/>
                        </a:rPr>
                        <a:t>ST2</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fontAlgn="ctr"/>
                      <a:r>
                        <a:rPr lang="pl-PL" sz="1100" u="none" strike="noStrike" dirty="0">
                          <a:effectLst/>
                        </a:rPr>
                        <a:t>Podstawowe składniki</a:t>
                      </a:r>
                      <a:r>
                        <a:rPr lang="pl-PL" sz="1100" u="none" strike="noStrike" baseline="0" dirty="0">
                          <a:effectLst/>
                        </a:rPr>
                        <a:t> materii</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 xmlns:a16="http://schemas.microsoft.com/office/drawing/2014/main" val="10002"/>
                  </a:ext>
                </a:extLst>
              </a:tr>
              <a:tr h="428647">
                <a:tc>
                  <a:txBody>
                    <a:bodyPr/>
                    <a:lstStyle/>
                    <a:p>
                      <a:pPr algn="ctr" fontAlgn="ctr"/>
                      <a:r>
                        <a:rPr lang="pl-PL" sz="1100" u="none" strike="noStrike" dirty="0">
                          <a:effectLst/>
                        </a:rPr>
                        <a:t>ST3</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fontAlgn="ctr"/>
                      <a:r>
                        <a:rPr lang="pl-PL" sz="1100" u="none" strike="noStrike" dirty="0">
                          <a:effectLst/>
                        </a:rPr>
                        <a:t>Fizyka fazy skondensowanej</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 xmlns:a16="http://schemas.microsoft.com/office/drawing/2014/main" val="10003"/>
                  </a:ext>
                </a:extLst>
              </a:tr>
              <a:tr h="435449">
                <a:tc>
                  <a:txBody>
                    <a:bodyPr/>
                    <a:lstStyle/>
                    <a:p>
                      <a:pPr algn="ctr" fontAlgn="ctr"/>
                      <a:r>
                        <a:rPr lang="pl-PL" sz="1100" u="none" strike="noStrike" dirty="0">
                          <a:effectLst/>
                        </a:rPr>
                        <a:t>ST4</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fontAlgn="ctr"/>
                      <a:r>
                        <a:rPr lang="pl-PL" sz="1100" u="none" strike="noStrike" dirty="0">
                          <a:effectLst/>
                        </a:rPr>
                        <a:t>Chemia analityczna i fizyczna</a:t>
                      </a:r>
                      <a:endParaRPr lang="en-US"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 xmlns:a16="http://schemas.microsoft.com/office/drawing/2014/main" val="10004"/>
                  </a:ext>
                </a:extLst>
              </a:tr>
              <a:tr h="343627">
                <a:tc>
                  <a:txBody>
                    <a:bodyPr/>
                    <a:lstStyle/>
                    <a:p>
                      <a:pPr algn="ctr" fontAlgn="ctr"/>
                      <a:r>
                        <a:rPr lang="pl-PL" sz="1100" u="none" strike="noStrike" dirty="0">
                          <a:effectLst/>
                        </a:rPr>
                        <a:t>ST5</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fontAlgn="ctr"/>
                      <a:r>
                        <a:rPr lang="pl-PL" sz="1100" u="none" strike="noStrike" dirty="0">
                          <a:effectLst/>
                        </a:rPr>
                        <a:t>Synteza i materiały</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 xmlns:a16="http://schemas.microsoft.com/office/drawing/2014/main" val="10005"/>
                  </a:ext>
                </a:extLst>
              </a:tr>
              <a:tr h="399755">
                <a:tc>
                  <a:txBody>
                    <a:bodyPr/>
                    <a:lstStyle/>
                    <a:p>
                      <a:pPr algn="ctr" fontAlgn="ctr"/>
                      <a:r>
                        <a:rPr lang="pl-PL" sz="1100" u="none" strike="noStrike" dirty="0">
                          <a:effectLst/>
                        </a:rPr>
                        <a:t>ST6</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fontAlgn="ctr"/>
                      <a:r>
                        <a:rPr lang="pl-PL" sz="1100" u="none" strike="noStrike" dirty="0">
                          <a:effectLst/>
                        </a:rPr>
                        <a:t>Informatyka i technologie informacyjne</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 xmlns:a16="http://schemas.microsoft.com/office/drawing/2014/main" val="10006"/>
                  </a:ext>
                </a:extLst>
              </a:tr>
              <a:tr h="396354">
                <a:tc>
                  <a:txBody>
                    <a:bodyPr/>
                    <a:lstStyle/>
                    <a:p>
                      <a:pPr algn="ctr" fontAlgn="ctr"/>
                      <a:r>
                        <a:rPr lang="pl-PL" sz="1100" u="none" strike="noStrike" dirty="0">
                          <a:effectLst/>
                        </a:rPr>
                        <a:t>ST7</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fontAlgn="ctr"/>
                      <a:r>
                        <a:rPr lang="pl-PL" sz="1100" u="none" strike="noStrike" dirty="0">
                          <a:effectLst/>
                        </a:rPr>
                        <a:t>Inżynieria</a:t>
                      </a:r>
                      <a:r>
                        <a:rPr lang="pl-PL" sz="1100" u="none" strike="noStrike" baseline="0" dirty="0">
                          <a:effectLst/>
                        </a:rPr>
                        <a:t> systemów i telekomunikacji</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 xmlns:a16="http://schemas.microsoft.com/office/drawing/2014/main" val="10007"/>
                  </a:ext>
                </a:extLst>
              </a:tr>
              <a:tr h="435449">
                <a:tc>
                  <a:txBody>
                    <a:bodyPr/>
                    <a:lstStyle/>
                    <a:p>
                      <a:pPr algn="ctr" fontAlgn="ctr"/>
                      <a:r>
                        <a:rPr lang="pl-PL" sz="1100" u="none" strike="noStrike" dirty="0">
                          <a:effectLst/>
                        </a:rPr>
                        <a:t>ST8</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fontAlgn="ctr"/>
                      <a:r>
                        <a:rPr lang="pl-PL" sz="1100" u="none" strike="noStrike" dirty="0">
                          <a:effectLst/>
                        </a:rPr>
                        <a:t>Inżynieria procesów i produkcji</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 xmlns:a16="http://schemas.microsoft.com/office/drawing/2014/main" val="10008"/>
                  </a:ext>
                </a:extLst>
              </a:tr>
              <a:tr h="400273">
                <a:tc>
                  <a:txBody>
                    <a:bodyPr/>
                    <a:lstStyle/>
                    <a:p>
                      <a:pPr algn="ctr" fontAlgn="ctr"/>
                      <a:r>
                        <a:rPr lang="pl-PL" sz="1100" u="none" strike="noStrike" dirty="0">
                          <a:effectLst/>
                        </a:rPr>
                        <a:t>ST9</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fontAlgn="ctr"/>
                      <a:r>
                        <a:rPr lang="pl-PL" sz="1100" u="none" strike="noStrike" dirty="0">
                          <a:effectLst/>
                        </a:rPr>
                        <a:t>Astronomia i badania kosmiczne</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 xmlns:a16="http://schemas.microsoft.com/office/drawing/2014/main" val="10009"/>
                  </a:ext>
                </a:extLst>
              </a:tr>
              <a:tr h="432048">
                <a:tc>
                  <a:txBody>
                    <a:bodyPr/>
                    <a:lstStyle/>
                    <a:p>
                      <a:pPr algn="ctr" fontAlgn="ctr"/>
                      <a:r>
                        <a:rPr lang="pl-PL" sz="1100" u="none" strike="noStrike" dirty="0">
                          <a:effectLst/>
                        </a:rPr>
                        <a:t>ST10</a:t>
                      </a:r>
                      <a:endParaRPr lang="pl-PL" sz="11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fontAlgn="ctr"/>
                      <a:r>
                        <a:rPr lang="pl-PL" sz="1100" u="none" strike="noStrike" dirty="0">
                          <a:effectLst/>
                        </a:rPr>
                        <a:t> Nauki o Ziemi</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 xmlns:a16="http://schemas.microsoft.com/office/drawing/2014/main" val="10010"/>
                  </a:ext>
                </a:extLst>
              </a:tr>
            </a:tbl>
          </a:graphicData>
        </a:graphic>
      </p:graphicFrame>
      <p:graphicFrame>
        <p:nvGraphicFramePr>
          <p:cNvPr id="17" name="Tabela 16"/>
          <p:cNvGraphicFramePr>
            <a:graphicFrameLocks noGrp="1"/>
          </p:cNvGraphicFramePr>
          <p:nvPr>
            <p:extLst>
              <p:ext uri="{D42A27DB-BD31-4B8C-83A1-F6EECF244321}">
                <p14:modId xmlns:p14="http://schemas.microsoft.com/office/powerpoint/2010/main" val="2551577448"/>
              </p:ext>
            </p:extLst>
          </p:nvPr>
        </p:nvGraphicFramePr>
        <p:xfrm>
          <a:off x="3131841" y="1556793"/>
          <a:ext cx="2736303" cy="4761376"/>
        </p:xfrm>
        <a:graphic>
          <a:graphicData uri="http://schemas.openxmlformats.org/drawingml/2006/table">
            <a:tbl>
              <a:tblPr firstRow="1" firstCol="1">
                <a:tableStyleId>{D03447BB-5D67-496B-8E87-E561075AD55C}</a:tableStyleId>
              </a:tblPr>
              <a:tblGrid>
                <a:gridCol w="429316">
                  <a:extLst>
                    <a:ext uri="{9D8B030D-6E8A-4147-A177-3AD203B41FA5}">
                      <a16:colId xmlns="" xmlns:a16="http://schemas.microsoft.com/office/drawing/2014/main" val="20000"/>
                    </a:ext>
                  </a:extLst>
                </a:gridCol>
                <a:gridCol w="2306987">
                  <a:extLst>
                    <a:ext uri="{9D8B030D-6E8A-4147-A177-3AD203B41FA5}">
                      <a16:colId xmlns="" xmlns:a16="http://schemas.microsoft.com/office/drawing/2014/main" val="20001"/>
                    </a:ext>
                  </a:extLst>
                </a:gridCol>
              </a:tblGrid>
              <a:tr h="648071">
                <a:tc gridSpan="2">
                  <a:txBody>
                    <a:bodyPr/>
                    <a:lstStyle/>
                    <a:p>
                      <a:pPr algn="ctr" fontAlgn="ctr"/>
                      <a:r>
                        <a:rPr lang="pl-PL" sz="1100" u="none" strike="noStrike" dirty="0">
                          <a:effectLst/>
                        </a:rPr>
                        <a:t>NZ</a:t>
                      </a:r>
                      <a:r>
                        <a:rPr lang="pl-PL" sz="1100" u="none" strike="noStrike" baseline="0" dirty="0">
                          <a:effectLst/>
                        </a:rPr>
                        <a:t> – Nauki o Życiu</a:t>
                      </a:r>
                      <a:endParaRPr lang="pl-PL" sz="11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extLst>
                  <a:ext uri="{0D108BD9-81ED-4DB2-BD59-A6C34878D82A}">
                    <a16:rowId xmlns="" xmlns:a16="http://schemas.microsoft.com/office/drawing/2014/main" val="10000"/>
                  </a:ext>
                </a:extLst>
              </a:tr>
              <a:tr h="504056">
                <a:tc>
                  <a:txBody>
                    <a:bodyPr/>
                    <a:lstStyle/>
                    <a:p>
                      <a:pPr algn="ctr" fontAlgn="ctr"/>
                      <a:r>
                        <a:rPr lang="pl-PL" sz="1100" u="none" strike="noStrike" dirty="0">
                          <a:effectLst/>
                        </a:rPr>
                        <a:t>NZ1</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fontAlgn="ctr"/>
                      <a:r>
                        <a:rPr lang="pl-PL" sz="1100" u="none" strike="noStrike" dirty="0">
                          <a:effectLst/>
                        </a:rPr>
                        <a:t>Podstawowe procesy życiowe na poziomie molekularnym</a:t>
                      </a:r>
                      <a:endParaRPr lang="en-US"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 xmlns:a16="http://schemas.microsoft.com/office/drawing/2014/main" val="10001"/>
                  </a:ext>
                </a:extLst>
              </a:tr>
              <a:tr h="432048">
                <a:tc>
                  <a:txBody>
                    <a:bodyPr/>
                    <a:lstStyle/>
                    <a:p>
                      <a:pPr algn="ctr" fontAlgn="ctr"/>
                      <a:r>
                        <a:rPr lang="pl-PL" sz="1100" u="none" strike="noStrike" dirty="0">
                          <a:effectLst/>
                        </a:rPr>
                        <a:t>NZ2</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fontAlgn="ctr"/>
                      <a:r>
                        <a:rPr lang="pl-PL" sz="1100" u="none" strike="noStrike" dirty="0">
                          <a:effectLst/>
                        </a:rPr>
                        <a:t>Genetyka,</a:t>
                      </a:r>
                      <a:r>
                        <a:rPr lang="pl-PL" sz="1100" u="none" strike="noStrike" baseline="0" dirty="0">
                          <a:effectLst/>
                        </a:rPr>
                        <a:t> genomika</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 xmlns:a16="http://schemas.microsoft.com/office/drawing/2014/main" val="10002"/>
                  </a:ext>
                </a:extLst>
              </a:tr>
              <a:tr h="432048">
                <a:tc>
                  <a:txBody>
                    <a:bodyPr/>
                    <a:lstStyle/>
                    <a:p>
                      <a:pPr algn="ctr" fontAlgn="ctr"/>
                      <a:r>
                        <a:rPr lang="pl-PL" sz="1100" u="none" strike="noStrike" dirty="0">
                          <a:effectLst/>
                        </a:rPr>
                        <a:t>NZ3</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fontAlgn="ctr"/>
                      <a:r>
                        <a:rPr lang="pl-PL" sz="1100" u="none" strike="noStrike" dirty="0">
                          <a:effectLst/>
                        </a:rPr>
                        <a:t>Biologia na poziomie komórki</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 xmlns:a16="http://schemas.microsoft.com/office/drawing/2014/main" val="10003"/>
                  </a:ext>
                </a:extLst>
              </a:tr>
              <a:tr h="452848">
                <a:tc>
                  <a:txBody>
                    <a:bodyPr/>
                    <a:lstStyle/>
                    <a:p>
                      <a:pPr algn="ctr" fontAlgn="ctr"/>
                      <a:r>
                        <a:rPr lang="pl-PL" sz="1100" u="none" strike="noStrike" dirty="0">
                          <a:effectLst/>
                        </a:rPr>
                        <a:t>NZ4</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fontAlgn="ctr"/>
                      <a:r>
                        <a:rPr lang="pl-PL" sz="1100" u="none" strike="noStrike" dirty="0">
                          <a:effectLst/>
                        </a:rPr>
                        <a:t>Biologia na poziomie tkanek,</a:t>
                      </a:r>
                      <a:r>
                        <a:rPr lang="pl-PL" sz="1100" u="none" strike="noStrike" baseline="0" dirty="0">
                          <a:effectLst/>
                        </a:rPr>
                        <a:t> narządów i organizmów</a:t>
                      </a:r>
                      <a:endParaRPr lang="en-US"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 xmlns:a16="http://schemas.microsoft.com/office/drawing/2014/main" val="10004"/>
                  </a:ext>
                </a:extLst>
              </a:tr>
              <a:tr h="483256">
                <a:tc>
                  <a:txBody>
                    <a:bodyPr/>
                    <a:lstStyle/>
                    <a:p>
                      <a:pPr algn="ctr" fontAlgn="ctr"/>
                      <a:r>
                        <a:rPr lang="pl-PL" sz="1100" u="none" strike="noStrike" dirty="0">
                          <a:effectLst/>
                        </a:rPr>
                        <a:t>NZ5</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fontAlgn="ctr"/>
                      <a:r>
                        <a:rPr lang="pl-PL" sz="1100" u="none" strike="noStrike" dirty="0">
                          <a:effectLst/>
                        </a:rPr>
                        <a:t>Choroby niezakaźne</a:t>
                      </a:r>
                      <a:r>
                        <a:rPr lang="pl-PL" sz="1100" u="none" strike="noStrike" baseline="0" dirty="0">
                          <a:effectLst/>
                        </a:rPr>
                        <a:t> ludzi i zwierząt</a:t>
                      </a:r>
                      <a:endParaRPr lang="en-US"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 xmlns:a16="http://schemas.microsoft.com/office/drawing/2014/main" val="10005"/>
                  </a:ext>
                </a:extLst>
              </a:tr>
              <a:tr h="394697">
                <a:tc>
                  <a:txBody>
                    <a:bodyPr/>
                    <a:lstStyle/>
                    <a:p>
                      <a:pPr algn="ctr" fontAlgn="ctr"/>
                      <a:r>
                        <a:rPr lang="pl-PL" sz="1100" u="none" strike="noStrike" dirty="0">
                          <a:effectLst/>
                        </a:rPr>
                        <a:t>NZ6</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fontAlgn="ctr"/>
                      <a:r>
                        <a:rPr lang="pl-PL" sz="1100" u="none" strike="noStrike" dirty="0">
                          <a:effectLst/>
                        </a:rPr>
                        <a:t>Immunologia i choroby zakaźne ludzi i zwierząt</a:t>
                      </a:r>
                      <a:endParaRPr lang="en-US"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 xmlns:a16="http://schemas.microsoft.com/office/drawing/2014/main" val="10006"/>
                  </a:ext>
                </a:extLst>
              </a:tr>
              <a:tr h="469399">
                <a:tc>
                  <a:txBody>
                    <a:bodyPr/>
                    <a:lstStyle/>
                    <a:p>
                      <a:pPr algn="ctr" fontAlgn="ctr"/>
                      <a:r>
                        <a:rPr lang="pl-PL" sz="1100" u="none" strike="noStrike" dirty="0">
                          <a:effectLst/>
                        </a:rPr>
                        <a:t>NZ7</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fontAlgn="ctr"/>
                      <a:r>
                        <a:rPr lang="pl-PL" sz="1100" u="none" strike="noStrike" dirty="0">
                          <a:effectLst/>
                        </a:rPr>
                        <a:t>Nauki o lekach i zdrowie publiczne</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 xmlns:a16="http://schemas.microsoft.com/office/drawing/2014/main" val="10007"/>
                  </a:ext>
                </a:extLst>
              </a:tr>
              <a:tr h="436297">
                <a:tc>
                  <a:txBody>
                    <a:bodyPr/>
                    <a:lstStyle/>
                    <a:p>
                      <a:pPr algn="ctr" fontAlgn="ctr"/>
                      <a:r>
                        <a:rPr lang="pl-PL" sz="1100" u="none" strike="noStrike" dirty="0">
                          <a:effectLst/>
                        </a:rPr>
                        <a:t>NZ8</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fontAlgn="ctr"/>
                      <a:r>
                        <a:rPr lang="pl-PL" sz="1100" u="none" strike="noStrike" dirty="0">
                          <a:effectLst/>
                        </a:rPr>
                        <a:t>Podstawy wiedzy o życiu na</a:t>
                      </a:r>
                      <a:r>
                        <a:rPr lang="pl-PL" sz="1100" u="none" strike="noStrike" baseline="0" dirty="0">
                          <a:effectLst/>
                        </a:rPr>
                        <a:t> poziomie środowiskowym</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 xmlns:a16="http://schemas.microsoft.com/office/drawing/2014/main" val="10008"/>
                  </a:ext>
                </a:extLst>
              </a:tr>
              <a:tr h="508656">
                <a:tc>
                  <a:txBody>
                    <a:bodyPr/>
                    <a:lstStyle/>
                    <a:p>
                      <a:pPr algn="ctr" fontAlgn="ctr"/>
                      <a:r>
                        <a:rPr lang="pl-PL" sz="1100" u="none" strike="noStrike" dirty="0">
                          <a:effectLst/>
                        </a:rPr>
                        <a:t>NZ9</a:t>
                      </a:r>
                      <a:endParaRPr lang="pl-PL"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fontAlgn="ctr"/>
                      <a:r>
                        <a:rPr lang="pl-PL" sz="1100" u="none" strike="noStrike" dirty="0">
                          <a:effectLst/>
                        </a:rPr>
                        <a:t>Podstawy</a:t>
                      </a:r>
                      <a:r>
                        <a:rPr lang="pl-PL" sz="1100" u="none" strike="noStrike" baseline="0" dirty="0">
                          <a:effectLst/>
                        </a:rPr>
                        <a:t> stosowanych nauk o życiu</a:t>
                      </a:r>
                      <a:endParaRPr lang="en-US" sz="1100" b="0"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 xmlns:a16="http://schemas.microsoft.com/office/drawing/2014/main" val="10009"/>
                  </a:ext>
                </a:extLst>
              </a:tr>
            </a:tbl>
          </a:graphicData>
        </a:graphic>
      </p:graphicFrame>
      <p:pic>
        <p:nvPicPr>
          <p:cNvPr id="15" name="Picture 4" descr="http://www.ncn.gov.pl/drupal/sites/all/themes/ncn-nowa/img/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6464254"/>
            <a:ext cx="3888431" cy="3247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94627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Dokumentacja konkursowa </a:t>
            </a:r>
          </a:p>
        </p:txBody>
      </p:sp>
      <p:sp>
        <p:nvSpPr>
          <p:cNvPr id="3" name="Symbol zastępczy zawartości 2"/>
          <p:cNvSpPr>
            <a:spLocks noGrp="1"/>
          </p:cNvSpPr>
          <p:nvPr>
            <p:ph sz="half" idx="13"/>
          </p:nvPr>
        </p:nvSpPr>
        <p:spPr/>
        <p:txBody>
          <a:bodyPr>
            <a:normAutofit fontScale="55000" lnSpcReduction="20000"/>
          </a:bodyPr>
          <a:lstStyle/>
          <a:p>
            <a:pPr marL="0" indent="0">
              <a:buNone/>
            </a:pPr>
            <a:r>
              <a:rPr lang="pl-PL" b="1" dirty="0"/>
              <a:t>OPUS 10 – dokumentacja konkursowa:</a:t>
            </a:r>
            <a:endParaRPr lang="pl-PL" dirty="0"/>
          </a:p>
          <a:p>
            <a:r>
              <a:rPr lang="pl-PL" dirty="0">
                <a:hlinkClick r:id="rId2"/>
              </a:rPr>
              <a:t>Załącznik nr 1 </a:t>
            </a:r>
            <a:r>
              <a:rPr lang="pl-PL" dirty="0"/>
              <a:t>– Uchwała Rady NCN nr 74/2015</a:t>
            </a:r>
          </a:p>
          <a:p>
            <a:r>
              <a:rPr lang="pl-PL" dirty="0">
                <a:hlinkClick r:id="rId3"/>
              </a:rPr>
              <a:t>Załącznik nr 2</a:t>
            </a:r>
            <a:r>
              <a:rPr lang="pl-PL" dirty="0"/>
              <a:t> – Zakres danych wymaganych we wniosku oraz załącznikach do wniosku o finansowanie projektu badawczego</a:t>
            </a:r>
          </a:p>
          <a:p>
            <a:r>
              <a:rPr lang="pl-PL" dirty="0">
                <a:hlinkClick r:id="rId4"/>
              </a:rPr>
              <a:t>Załącznik nr 3</a:t>
            </a:r>
            <a:r>
              <a:rPr lang="pl-PL" dirty="0"/>
              <a:t> – Panele NCN</a:t>
            </a:r>
          </a:p>
          <a:p>
            <a:r>
              <a:rPr lang="pl-PL" dirty="0">
                <a:hlinkClick r:id="rId5"/>
              </a:rPr>
              <a:t>Załącznik nr 4</a:t>
            </a:r>
            <a:r>
              <a:rPr lang="pl-PL" dirty="0"/>
              <a:t> – Regulamin przyznawania środków na realizację zadań finansowanych przez Narodowe Centrum Nauki</a:t>
            </a:r>
          </a:p>
          <a:p>
            <a:r>
              <a:rPr lang="pl-PL" dirty="0">
                <a:hlinkClick r:id="rId6"/>
              </a:rPr>
              <a:t>Załącznik nr 5</a:t>
            </a:r>
            <a:r>
              <a:rPr lang="pl-PL" dirty="0"/>
              <a:t> – Zasady oceny wniosków o finansowanie projektów badawczych, w tym finansowanie zakupu lub wytworzenia aparatury naukowo-badawczej niezbędnej do realizacji tych projektów</a:t>
            </a:r>
          </a:p>
          <a:p>
            <a:r>
              <a:rPr lang="pl-PL" dirty="0">
                <a:hlinkClick r:id="rId7"/>
              </a:rPr>
              <a:t>Załącznik nr 6</a:t>
            </a:r>
            <a:r>
              <a:rPr lang="pl-PL" dirty="0"/>
              <a:t> – Koszty w projektach badawczych finansowanych przez Narodowe Centrum Nauki,  w tym warunki dotyczące kwalifikowalności kosztów w przypadku podmiotów wnioskujących o otrzymanie pomocy publicznej.</a:t>
            </a:r>
          </a:p>
          <a:p>
            <a:r>
              <a:rPr lang="pl-PL" dirty="0">
                <a:hlinkClick r:id="rId8"/>
              </a:rPr>
              <a:t>Załącznik nr 7</a:t>
            </a:r>
            <a:r>
              <a:rPr lang="pl-PL" dirty="0"/>
              <a:t> – Regulamin przyznawania stypendiów naukowych dla młodych naukowców w projektach badawczych oraz regulamin przyznawania stypendiów naukowych dla młodych naukowców w ramach stypendiów doktorskich ETIUDA finansowanych ze środków Narodowego Centrum Nauki</a:t>
            </a:r>
          </a:p>
          <a:p>
            <a:r>
              <a:rPr lang="pl-PL" u="sng" dirty="0">
                <a:solidFill>
                  <a:srgbClr val="FF0000"/>
                </a:solidFill>
              </a:rPr>
              <a:t>Załącznik nr 8</a:t>
            </a:r>
          </a:p>
          <a:p>
            <a:r>
              <a:rPr lang="pl-PL" dirty="0">
                <a:hlinkClick r:id="rId8"/>
              </a:rPr>
              <a:t>Załącznik nr </a:t>
            </a:r>
            <a:r>
              <a:rPr lang="pl-PL" dirty="0"/>
              <a:t>……</a:t>
            </a:r>
          </a:p>
          <a:p>
            <a:endParaRPr lang="pl-PL" dirty="0"/>
          </a:p>
        </p:txBody>
      </p:sp>
      <p:sp>
        <p:nvSpPr>
          <p:cNvPr id="4" name="Symbol zastępczy numeru slajdu 3"/>
          <p:cNvSpPr>
            <a:spLocks noGrp="1"/>
          </p:cNvSpPr>
          <p:nvPr>
            <p:ph type="sldNum" sz="quarter" idx="12"/>
          </p:nvPr>
        </p:nvSpPr>
        <p:spPr/>
        <p:txBody>
          <a:bodyPr/>
          <a:lstStyle/>
          <a:p>
            <a:fld id="{930C7376-5BD8-4B18-A792-65A73A5F61B6}" type="slidenum">
              <a:rPr lang="pl-PL" smtClean="0">
                <a:solidFill>
                  <a:srgbClr val="FFFFFF"/>
                </a:solidFill>
              </a:rPr>
              <a:pPr/>
              <a:t>8</a:t>
            </a:fld>
            <a:endParaRPr lang="pl-PL" dirty="0">
              <a:solidFill>
                <a:srgbClr val="FFFFFF"/>
              </a:solidFill>
            </a:endParaRPr>
          </a:p>
        </p:txBody>
      </p:sp>
    </p:spTree>
    <p:extLst>
      <p:ext uri="{BB962C8B-B14F-4D97-AF65-F5344CB8AC3E}">
        <p14:creationId xmlns:p14="http://schemas.microsoft.com/office/powerpoint/2010/main" val="205364154"/>
      </p:ext>
    </p:extLst>
  </p:cSld>
  <p:clrMapOvr>
    <a:masterClrMapping/>
  </p:clrMapOvr>
  <p:transition>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Fakty vs mity</a:t>
            </a:r>
          </a:p>
        </p:txBody>
      </p:sp>
      <p:sp>
        <p:nvSpPr>
          <p:cNvPr id="3" name="Symbol zastępczy zawartości 2"/>
          <p:cNvSpPr>
            <a:spLocks noGrp="1"/>
          </p:cNvSpPr>
          <p:nvPr>
            <p:ph sz="half" idx="13"/>
          </p:nvPr>
        </p:nvSpPr>
        <p:spPr/>
        <p:txBody>
          <a:bodyPr>
            <a:normAutofit fontScale="62500" lnSpcReduction="20000"/>
          </a:bodyPr>
          <a:lstStyle/>
          <a:p>
            <a:pPr marL="0" indent="0">
              <a:buNone/>
            </a:pPr>
            <a:r>
              <a:rPr lang="pl-PL" dirty="0"/>
              <a:t>i </a:t>
            </a:r>
            <a:r>
              <a:rPr lang="pl-PL" u="sng" dirty="0">
                <a:solidFill>
                  <a:srgbClr val="FF0000"/>
                </a:solidFill>
              </a:rPr>
              <a:t>nie wierzyć mitom*</a:t>
            </a:r>
            <a:r>
              <a:rPr lang="pl-PL" dirty="0"/>
              <a:t> (</a:t>
            </a:r>
            <a:r>
              <a:rPr lang="pl-PL" dirty="0" err="1"/>
              <a:t>e.g</a:t>
            </a:r>
            <a:r>
              <a:rPr lang="pl-PL" dirty="0"/>
              <a:t>. tytuł najważniejszy, lubią tych z Poznania/Warszawy/Krakowa, w tej edycji finansują/nie finansują o ...)</a:t>
            </a:r>
          </a:p>
          <a:p>
            <a:pPr marL="0" indent="0">
              <a:buNone/>
            </a:pPr>
            <a:endParaRPr lang="pl-PL" i="1" dirty="0"/>
          </a:p>
          <a:p>
            <a:pPr marL="0" indent="0">
              <a:buNone/>
            </a:pPr>
            <a:r>
              <a:rPr lang="pl-PL" i="1" dirty="0"/>
              <a:t>	*</a:t>
            </a:r>
            <a:r>
              <a:rPr lang="pl-PL" dirty="0"/>
              <a:t>Mit &lt;gr. </a:t>
            </a:r>
            <a:r>
              <a:rPr lang="pl-PL" i="1" dirty="0" err="1"/>
              <a:t>mýthos</a:t>
            </a:r>
            <a:r>
              <a:rPr lang="pl-PL" dirty="0"/>
              <a:t> = słowo, legenda&gt; (1) Opowieść o bogach, 	legendarnych bohaterach, nadnaturalnych wydarzeniach (…); 	opowieść sakralna wyrażająca i uzasadniająca wierzenia religijne. 	(2) </a:t>
            </a:r>
            <a:r>
              <a:rPr lang="pl-PL" dirty="0">
                <a:solidFill>
                  <a:srgbClr val="FF0000"/>
                </a:solidFill>
              </a:rPr>
              <a:t>fałszywe przekonanie, uznawane bez dowodu</a:t>
            </a:r>
            <a:r>
              <a:rPr lang="pl-PL" dirty="0"/>
              <a:t>; wymysł (…).</a:t>
            </a:r>
          </a:p>
          <a:p>
            <a:pPr marL="0" indent="0" algn="r">
              <a:buNone/>
            </a:pPr>
            <a:r>
              <a:rPr lang="pl-PL" dirty="0"/>
              <a:t>/</a:t>
            </a:r>
            <a:r>
              <a:rPr lang="pl-PL" i="1" dirty="0"/>
              <a:t>Słownik wyrazów obcych PWN, </a:t>
            </a:r>
            <a:r>
              <a:rPr lang="pl-PL" dirty="0"/>
              <a:t>1980</a:t>
            </a:r>
            <a:r>
              <a:rPr lang="pl-PL" sz="3200" dirty="0"/>
              <a:t>/</a:t>
            </a:r>
          </a:p>
          <a:p>
            <a:pPr marL="0" indent="0" algn="r">
              <a:buNone/>
            </a:pPr>
            <a:endParaRPr lang="pl-PL" i="1" dirty="0"/>
          </a:p>
          <a:p>
            <a:r>
              <a:rPr lang="pl-PL" sz="4400" i="1" dirty="0">
                <a:solidFill>
                  <a:srgbClr val="0070C0"/>
                </a:solidFill>
              </a:rPr>
              <a:t>as the </a:t>
            </a:r>
            <a:r>
              <a:rPr lang="pl-PL" sz="4400" i="1" dirty="0" err="1">
                <a:solidFill>
                  <a:srgbClr val="0070C0"/>
                </a:solidFill>
              </a:rPr>
              <a:t>myth</a:t>
            </a:r>
            <a:r>
              <a:rPr lang="pl-PL" sz="4400" i="1" dirty="0">
                <a:solidFill>
                  <a:srgbClr val="0070C0"/>
                </a:solidFill>
              </a:rPr>
              <a:t> </a:t>
            </a:r>
            <a:r>
              <a:rPr lang="pl-PL" sz="4400" i="1" dirty="0" err="1">
                <a:solidFill>
                  <a:srgbClr val="0070C0"/>
                </a:solidFill>
              </a:rPr>
              <a:t>is</a:t>
            </a:r>
            <a:r>
              <a:rPr lang="pl-PL" sz="4400" i="1" dirty="0">
                <a:solidFill>
                  <a:srgbClr val="0070C0"/>
                </a:solidFill>
              </a:rPr>
              <a:t> </a:t>
            </a:r>
            <a:r>
              <a:rPr lang="pl-PL" sz="4400" i="1" dirty="0" err="1">
                <a:solidFill>
                  <a:srgbClr val="0070C0"/>
                </a:solidFill>
              </a:rPr>
              <a:t>repeated</a:t>
            </a:r>
            <a:r>
              <a:rPr lang="pl-PL" sz="4400" i="1" dirty="0">
                <a:solidFill>
                  <a:srgbClr val="0070C0"/>
                </a:solidFill>
              </a:rPr>
              <a:t> </a:t>
            </a:r>
            <a:r>
              <a:rPr lang="pl-PL" sz="4400" i="1" dirty="0" err="1">
                <a:solidFill>
                  <a:srgbClr val="0070C0"/>
                </a:solidFill>
              </a:rPr>
              <a:t>it</a:t>
            </a:r>
            <a:r>
              <a:rPr lang="pl-PL" sz="4400" i="1" dirty="0">
                <a:solidFill>
                  <a:srgbClr val="0070C0"/>
                </a:solidFill>
              </a:rPr>
              <a:t> </a:t>
            </a:r>
            <a:r>
              <a:rPr lang="pl-PL" sz="4400" i="1" dirty="0" err="1">
                <a:solidFill>
                  <a:srgbClr val="0070C0"/>
                </a:solidFill>
              </a:rPr>
              <a:t>can</a:t>
            </a:r>
            <a:r>
              <a:rPr lang="pl-PL" sz="4400" i="1" dirty="0">
                <a:solidFill>
                  <a:srgbClr val="0070C0"/>
                </a:solidFill>
              </a:rPr>
              <a:t> </a:t>
            </a:r>
            <a:r>
              <a:rPr lang="pl-PL" sz="4400" i="1" dirty="0" err="1">
                <a:solidFill>
                  <a:srgbClr val="0070C0"/>
                </a:solidFill>
              </a:rPr>
              <a:t>become</a:t>
            </a:r>
            <a:r>
              <a:rPr lang="pl-PL" sz="4400" i="1" dirty="0">
                <a:solidFill>
                  <a:srgbClr val="0070C0"/>
                </a:solidFill>
              </a:rPr>
              <a:t> </a:t>
            </a:r>
            <a:r>
              <a:rPr lang="pl-PL" sz="4400" i="1" dirty="0" err="1">
                <a:solidFill>
                  <a:srgbClr val="0070C0"/>
                </a:solidFill>
              </a:rPr>
              <a:t>more</a:t>
            </a:r>
            <a:r>
              <a:rPr lang="pl-PL" sz="4400" i="1" dirty="0">
                <a:solidFill>
                  <a:srgbClr val="0070C0"/>
                </a:solidFill>
              </a:rPr>
              <a:t> </a:t>
            </a:r>
            <a:r>
              <a:rPr lang="pl-PL" sz="4400" i="1" dirty="0" err="1">
                <a:solidFill>
                  <a:srgbClr val="0070C0"/>
                </a:solidFill>
              </a:rPr>
              <a:t>disconnected</a:t>
            </a:r>
            <a:r>
              <a:rPr lang="pl-PL" sz="4400" i="1" dirty="0">
                <a:solidFill>
                  <a:srgbClr val="0070C0"/>
                </a:solidFill>
              </a:rPr>
              <a:t> from </a:t>
            </a:r>
            <a:r>
              <a:rPr lang="pl-PL" sz="4400" i="1" dirty="0" err="1">
                <a:solidFill>
                  <a:srgbClr val="0070C0"/>
                </a:solidFill>
              </a:rPr>
              <a:t>reality</a:t>
            </a:r>
            <a:r>
              <a:rPr lang="pl-PL" sz="4400" i="1" dirty="0">
                <a:solidFill>
                  <a:srgbClr val="0070C0"/>
                </a:solidFill>
              </a:rPr>
              <a:t>, and </a:t>
            </a:r>
            <a:r>
              <a:rPr lang="pl-PL" sz="4400" i="1" dirty="0" err="1">
                <a:solidFill>
                  <a:srgbClr val="0070C0"/>
                </a:solidFill>
              </a:rPr>
              <a:t>takes</a:t>
            </a:r>
            <a:r>
              <a:rPr lang="pl-PL" sz="4400" i="1" dirty="0">
                <a:solidFill>
                  <a:srgbClr val="0070C0"/>
                </a:solidFill>
              </a:rPr>
              <a:t> on a life of </a:t>
            </a:r>
            <a:r>
              <a:rPr lang="pl-PL" sz="4400" i="1" dirty="0" err="1">
                <a:solidFill>
                  <a:srgbClr val="0070C0"/>
                </a:solidFill>
              </a:rPr>
              <a:t>its</a:t>
            </a:r>
            <a:r>
              <a:rPr lang="pl-PL" sz="4400" i="1" dirty="0">
                <a:solidFill>
                  <a:srgbClr val="0070C0"/>
                </a:solidFill>
              </a:rPr>
              <a:t> </a:t>
            </a:r>
            <a:r>
              <a:rPr lang="pl-PL" sz="4400" i="1" dirty="0" err="1">
                <a:solidFill>
                  <a:srgbClr val="0070C0"/>
                </a:solidFill>
              </a:rPr>
              <a:t>own</a:t>
            </a:r>
            <a:r>
              <a:rPr lang="pl-PL" sz="4400" i="1" dirty="0">
                <a:solidFill>
                  <a:srgbClr val="0070C0"/>
                </a:solidFill>
              </a:rPr>
              <a:t> </a:t>
            </a:r>
          </a:p>
          <a:p>
            <a:pPr marL="0" indent="0" algn="r">
              <a:buNone/>
            </a:pPr>
            <a:r>
              <a:rPr lang="pl-PL" dirty="0"/>
              <a:t>/</a:t>
            </a:r>
            <a:r>
              <a:rPr lang="pl-PL" dirty="0" err="1"/>
              <a:t>Dufour&amp;Carrol</a:t>
            </a:r>
            <a:r>
              <a:rPr lang="pl-PL" dirty="0"/>
              <a:t>, 2013:33/</a:t>
            </a:r>
          </a:p>
          <a:p>
            <a:endParaRPr lang="pl-PL" dirty="0"/>
          </a:p>
        </p:txBody>
      </p:sp>
      <p:sp>
        <p:nvSpPr>
          <p:cNvPr id="4" name="Symbol zastępczy numeru slajdu 3"/>
          <p:cNvSpPr>
            <a:spLocks noGrp="1"/>
          </p:cNvSpPr>
          <p:nvPr>
            <p:ph type="sldNum" sz="quarter" idx="12"/>
          </p:nvPr>
        </p:nvSpPr>
        <p:spPr/>
        <p:txBody>
          <a:bodyPr/>
          <a:lstStyle/>
          <a:p>
            <a:fld id="{930C7376-5BD8-4B18-A792-65A73A5F61B6}" type="slidenum">
              <a:rPr lang="pl-PL" smtClean="0">
                <a:solidFill>
                  <a:srgbClr val="FFFFFF"/>
                </a:solidFill>
              </a:rPr>
              <a:pPr/>
              <a:t>9</a:t>
            </a:fld>
            <a:endParaRPr lang="pl-PL" dirty="0">
              <a:solidFill>
                <a:srgbClr val="FFFFFF"/>
              </a:solidFill>
            </a:endParaRPr>
          </a:p>
        </p:txBody>
      </p:sp>
    </p:spTree>
    <p:extLst>
      <p:ext uri="{BB962C8B-B14F-4D97-AF65-F5344CB8AC3E}">
        <p14:creationId xmlns:p14="http://schemas.microsoft.com/office/powerpoint/2010/main" val="3650117750"/>
      </p:ext>
    </p:extLst>
  </p:cSld>
  <p:clrMapOvr>
    <a:masterClrMapping/>
  </p:clrMapOvr>
  <p:transition>
    <p:pull/>
  </p:transition>
</p:sld>
</file>

<file path=ppt/theme/theme1.xml><?xml version="1.0" encoding="utf-8"?>
<a:theme xmlns:a="http://schemas.openxmlformats.org/drawingml/2006/main" name="szablon_prezentacji">
  <a:themeElements>
    <a:clrScheme name="NCN">
      <a:dk1>
        <a:srgbClr val="58585A"/>
      </a:dk1>
      <a:lt1>
        <a:srgbClr val="FFFFFF"/>
      </a:lt1>
      <a:dk2>
        <a:srgbClr val="58585A"/>
      </a:dk2>
      <a:lt2>
        <a:srgbClr val="FFFFFF"/>
      </a:lt2>
      <a:accent1>
        <a:srgbClr val="DB133C"/>
      </a:accent1>
      <a:accent2>
        <a:srgbClr val="C0504D"/>
      </a:accent2>
      <a:accent3>
        <a:srgbClr val="9BBB59"/>
      </a:accent3>
      <a:accent4>
        <a:srgbClr val="8064A2"/>
      </a:accent4>
      <a:accent5>
        <a:srgbClr val="4BACC6"/>
      </a:accent5>
      <a:accent6>
        <a:srgbClr val="F79646"/>
      </a:accent6>
      <a:hlink>
        <a:srgbClr val="DB133C"/>
      </a:hlink>
      <a:folHlink>
        <a:srgbClr val="DB133C"/>
      </a:folHlink>
    </a:clrScheme>
    <a:fontScheme name="Arial arial">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9035</TotalTime>
  <Words>1561</Words>
  <Application>Microsoft Office PowerPoint</Application>
  <PresentationFormat>Pokaz na ekranie (4:3)</PresentationFormat>
  <Paragraphs>313</Paragraphs>
  <Slides>29</Slides>
  <Notes>0</Notes>
  <HiddenSlides>0</HiddenSlides>
  <MMClips>0</MMClips>
  <ScaleCrop>false</ScaleCrop>
  <HeadingPairs>
    <vt:vector size="4" baseType="variant">
      <vt:variant>
        <vt:lpstr>Motyw</vt:lpstr>
      </vt:variant>
      <vt:variant>
        <vt:i4>2</vt:i4>
      </vt:variant>
      <vt:variant>
        <vt:lpstr>Tytuły slajdów</vt:lpstr>
      </vt:variant>
      <vt:variant>
        <vt:i4>29</vt:i4>
      </vt:variant>
    </vt:vector>
  </HeadingPairs>
  <TitlesOfParts>
    <vt:vector size="31" baseType="lpstr">
      <vt:lpstr>szablon_prezentacji</vt:lpstr>
      <vt:lpstr>Motyw pakietu Office</vt:lpstr>
      <vt:lpstr>Prezentacja programu PowerPoint</vt:lpstr>
      <vt:lpstr>Narodowe Centrum Nauki</vt:lpstr>
      <vt:lpstr>BADANIA PODSTAWOWE,</vt:lpstr>
      <vt:lpstr>Badania podstawowe</vt:lpstr>
      <vt:lpstr>Badania podstawowe – cd.</vt:lpstr>
      <vt:lpstr>Kto może starać się o grant w NCN?</vt:lpstr>
      <vt:lpstr>Panele dyscyplin NCN </vt:lpstr>
      <vt:lpstr>Dokumentacja konkursowa </vt:lpstr>
      <vt:lpstr>Fakty vs mity</vt:lpstr>
      <vt:lpstr>Harmonogram konkursów NCN</vt:lpstr>
      <vt:lpstr>Ograniczenia w składaniu wniosków</vt:lpstr>
      <vt:lpstr>Ograniczenia w składaniu wniosków</vt:lpstr>
      <vt:lpstr>Prezentacja programu PowerPoint</vt:lpstr>
      <vt:lpstr>Streszczenie/opis skrócony/opis szczegółowy</vt:lpstr>
      <vt:lpstr>Wniosek nowy/skorygowany</vt:lpstr>
      <vt:lpstr>Kierownik/wykonawcy/opiekun</vt:lpstr>
      <vt:lpstr>Plan badań</vt:lpstr>
      <vt:lpstr>Kosztorysy</vt:lpstr>
      <vt:lpstr>Zgody właściwych komisji Dobre praktyki</vt:lpstr>
      <vt:lpstr>CO TRZEBA WYJAŚNIĆ OCENIAJĄCYM</vt:lpstr>
      <vt:lpstr>Wniosek o finansowanie badań powinien wyglądać tak:</vt:lpstr>
      <vt:lpstr>Mechanizm</vt:lpstr>
      <vt:lpstr>JAK PISAĆ?</vt:lpstr>
      <vt:lpstr>JAK PISAĆ? </vt:lpstr>
      <vt:lpstr>JAK PISAĆ?</vt:lpstr>
      <vt:lpstr>KISS</vt:lpstr>
      <vt:lpstr>Memento I</vt:lpstr>
      <vt:lpstr>Memento II</vt:lpstr>
      <vt:lpstr>Prezentacja programu PowerPoint</vt:lpstr>
    </vt:vector>
  </TitlesOfParts>
  <Company>ATC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Grzegorz Gilewski</dc:creator>
  <cp:lastModifiedBy>Ewelina Stopa-Klin</cp:lastModifiedBy>
  <cp:revision>472</cp:revision>
  <cp:lastPrinted>2014-03-24T08:18:23Z</cp:lastPrinted>
  <dcterms:created xsi:type="dcterms:W3CDTF">2013-01-25T11:04:33Z</dcterms:created>
  <dcterms:modified xsi:type="dcterms:W3CDTF">2017-05-25T06:23:20Z</dcterms:modified>
</cp:coreProperties>
</file>