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1" r:id="rId2"/>
    <p:sldId id="451" r:id="rId3"/>
    <p:sldId id="470" r:id="rId4"/>
    <p:sldId id="469" r:id="rId5"/>
    <p:sldId id="579" r:id="rId6"/>
    <p:sldId id="580" r:id="rId7"/>
    <p:sldId id="581" r:id="rId8"/>
    <p:sldId id="589" r:id="rId9"/>
    <p:sldId id="582" r:id="rId10"/>
    <p:sldId id="467" r:id="rId11"/>
    <p:sldId id="573" r:id="rId12"/>
    <p:sldId id="578" r:id="rId13"/>
    <p:sldId id="583" r:id="rId14"/>
    <p:sldId id="584" r:id="rId15"/>
    <p:sldId id="585" r:id="rId16"/>
    <p:sldId id="590" r:id="rId17"/>
    <p:sldId id="588" r:id="rId18"/>
    <p:sldId id="571" r:id="rId19"/>
    <p:sldId id="572" r:id="rId20"/>
  </p:sldIdLst>
  <p:sldSz cx="9144000" cy="6858000" type="screen4x3"/>
  <p:notesSz cx="6735763" cy="98663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D3D1474E-A1CD-49B6-B3EC-8BF743A3DDDA}">
          <p14:sldIdLst>
            <p14:sldId id="261"/>
            <p14:sldId id="451"/>
            <p14:sldId id="470"/>
            <p14:sldId id="469"/>
            <p14:sldId id="579"/>
            <p14:sldId id="580"/>
            <p14:sldId id="581"/>
          </p14:sldIdLst>
        </p14:section>
        <p14:section name="Sekcja bez tytułu" id="{62F21E14-355D-421F-9483-CCD5FBF907B1}">
          <p14:sldIdLst>
            <p14:sldId id="589"/>
            <p14:sldId id="582"/>
            <p14:sldId id="467"/>
            <p14:sldId id="573"/>
            <p14:sldId id="578"/>
            <p14:sldId id="583"/>
            <p14:sldId id="584"/>
            <p14:sldId id="585"/>
            <p14:sldId id="590"/>
            <p14:sldId id="588"/>
            <p14:sldId id="571"/>
            <p14:sldId id="5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ota Babska" initials="DB" lastIdx="1" clrIdx="0"/>
  <p:cmAuthor id="2" name="natalia.mackiewicz" initials="n" lastIdx="1" clrIdx="1"/>
  <p:cmAuthor id="3" name="Beata Michalik-Kania" initials="BM" lastIdx="1" clrIdx="2">
    <p:extLst>
      <p:ext uri="{19B8F6BF-5375-455C-9EA6-DF929625EA0E}">
        <p15:presenceInfo xmlns:p15="http://schemas.microsoft.com/office/powerpoint/2012/main" userId="S-1-5-21-808587049-3399783381-1216356998-12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770" autoAdjust="0"/>
    <p:restoredTop sz="89714" autoAdjust="0"/>
  </p:normalViewPr>
  <p:slideViewPr>
    <p:cSldViewPr>
      <p:cViewPr varScale="1">
        <p:scale>
          <a:sx n="61" d="100"/>
          <a:sy n="61" d="100"/>
        </p:scale>
        <p:origin x="9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32F5A-8444-40CC-9CC9-2FAA605FFE8A}" type="datetimeFigureOut">
              <a:rPr lang="pl-PL" smtClean="0"/>
              <a:pPr/>
              <a:t>2019-06-04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F82EC-ABC1-4D95-AE0C-E1FB89158B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151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187CC-51AE-4E46-A71D-46C664CFE3F5}" type="datetimeFigureOut">
              <a:rPr lang="pl-PL" smtClean="0"/>
              <a:pPr/>
              <a:t>2019-06-04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8C117-4493-49AD-B8DD-34BE367399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980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9679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202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858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202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858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0429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8689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7129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9562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36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432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3846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416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858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6888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202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05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77" indent="0" algn="ctr">
              <a:buNone/>
              <a:defRPr sz="844"/>
            </a:lvl2pPr>
            <a:lvl3pPr marL="385753" indent="0" algn="ctr">
              <a:buNone/>
              <a:defRPr sz="760"/>
            </a:lvl3pPr>
            <a:lvl4pPr marL="578630" indent="0" algn="ctr">
              <a:buNone/>
              <a:defRPr sz="675"/>
            </a:lvl4pPr>
            <a:lvl5pPr marL="771506" indent="0" algn="ctr">
              <a:buNone/>
              <a:defRPr sz="675"/>
            </a:lvl5pPr>
            <a:lvl6pPr marL="964382" indent="0" algn="ctr">
              <a:buNone/>
              <a:defRPr sz="675"/>
            </a:lvl6pPr>
            <a:lvl7pPr marL="1157258" indent="0" algn="ctr">
              <a:buNone/>
              <a:defRPr sz="675"/>
            </a:lvl7pPr>
            <a:lvl8pPr marL="1350135" indent="0" algn="ctr">
              <a:buNone/>
              <a:defRPr sz="675"/>
            </a:lvl8pPr>
            <a:lvl9pPr marL="1543012" indent="0" algn="ctr">
              <a:buNone/>
              <a:defRPr sz="675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/>
              <a:pPr/>
              <a:t>2019-06-04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867453"/>
      </p:ext>
    </p:extLst>
  </p:cSld>
  <p:clrMapOvr>
    <a:masterClrMapping/>
  </p:clrMapOvr>
  <p:transition spd="slow" advTm="1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/>
              <a:pPr/>
              <a:t>2019-06-04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832612"/>
      </p:ext>
    </p:extLst>
  </p:cSld>
  <p:clrMapOvr>
    <a:masterClrMapping/>
  </p:clrMapOvr>
  <p:transition spd="slow" advTm="1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77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5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3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382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5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3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12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/>
              <a:pPr/>
              <a:t>2019-06-04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330840"/>
      </p:ext>
    </p:extLst>
  </p:cSld>
  <p:clrMapOvr>
    <a:masterClrMapping/>
  </p:clrMapOvr>
  <p:transition spd="slow" advTm="1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77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5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3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382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5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3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12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/>
              <a:pPr/>
              <a:t>2019-06-04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000781"/>
      </p:ext>
    </p:extLst>
  </p:cSld>
  <p:clrMapOvr>
    <a:masterClrMapping/>
  </p:clrMapOvr>
  <p:transition spd="slow" advTm="1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/>
              <a:pPr/>
              <a:t>2019-06-04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116038"/>
      </p:ext>
    </p:extLst>
  </p:cSld>
  <p:clrMapOvr>
    <a:masterClrMapping/>
  </p:clrMapOvr>
  <p:transition spd="slow" advTm="1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5CBD4-4E22-4196-A6B2-513C0EA1BBC5}" type="datetimeFigureOut">
              <a:rPr lang="pl-PL" smtClean="0"/>
              <a:pPr/>
              <a:t>2019-06-04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3E041-9267-4F78-8D06-0358DCD860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6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866" r:id="rId4"/>
    <p:sldLayoutId id="2147483865" r:id="rId5"/>
  </p:sldLayoutIdLst>
  <p:transition spd="slow" advTm="1000">
    <p:randomBar dir="vert"/>
  </p:transition>
  <p:txStyles>
    <p:titleStyle>
      <a:lvl1pPr algn="l" defTabSz="38575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39" indent="-96439" algn="l" defTabSz="38575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15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191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68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44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20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697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574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50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7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53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3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6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82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58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35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12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hyperlink" Target="http://www.lawp.rpo.lubelskie.pl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o.lubelskie.pl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hyperlink" Target="mailto:info.lawp@lubelskie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1628800"/>
            <a:ext cx="8352928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pl-PL" altLang="pl-PL" sz="2800" b="1" dirty="0"/>
              <a:t>MOŻLIWOŚCI WSPARCIA PRZEDSIĘBIORSTW </a:t>
            </a: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pl-PL" altLang="pl-PL" sz="2800" b="1" dirty="0"/>
              <a:t>w 2019 r. </a:t>
            </a: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pl-PL" altLang="pl-PL" sz="2800" b="1" dirty="0"/>
              <a:t>w ramach Działań RPO WL na lata 2014-2020 wdrażanych przez LAWP w Lublinie</a:t>
            </a:r>
          </a:p>
          <a:p>
            <a:pPr algn="ctr">
              <a:lnSpc>
                <a:spcPct val="150000"/>
              </a:lnSpc>
              <a:buFont typeface="Arial" charset="0"/>
              <a:buNone/>
            </a:pPr>
            <a:endParaRPr lang="pl-PL" altLang="pl-PL" sz="2200" b="1" dirty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2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2872"/>
      </p:ext>
    </p:extLst>
  </p:cSld>
  <p:clrMapOvr>
    <a:masterClrMapping/>
  </p:clrMapOvr>
  <p:transition spd="slow" advTm="1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067608" y="3778851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                                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DCB8D84-CADA-4DB9-8E3D-1607E35DFD5A}"/>
              </a:ext>
            </a:extLst>
          </p:cNvPr>
          <p:cNvSpPr/>
          <p:nvPr/>
        </p:nvSpPr>
        <p:spPr>
          <a:xfrm>
            <a:off x="463403" y="5095029"/>
            <a:ext cx="8129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Zakres wsparcia: </a:t>
            </a:r>
            <a:r>
              <a:rPr lang="pl-PL" dirty="0"/>
              <a:t>projekty w ramach specjalistycznego doradztwa, polegającego </a:t>
            </a:r>
            <a:br>
              <a:rPr lang="pl-PL" dirty="0"/>
            </a:br>
            <a:r>
              <a:rPr lang="pl-PL" dirty="0"/>
              <a:t>na zakupie usług doradczych od podmiotów zewnętrznych</a:t>
            </a:r>
            <a:endParaRPr lang="pl-PL" sz="16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AA0E7C6-24E6-4827-9B13-BA15B09EE632}"/>
              </a:ext>
            </a:extLst>
          </p:cNvPr>
          <p:cNvSpPr txBox="1"/>
          <p:nvPr/>
        </p:nvSpPr>
        <p:spPr>
          <a:xfrm>
            <a:off x="2339752" y="247218"/>
            <a:ext cx="474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1">
                    <a:lumMod val="50000"/>
                  </a:schemeClr>
                </a:solidFill>
              </a:rPr>
              <a:t>Działanie</a:t>
            </a: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 3.5  BON NA DORADZTWO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99812FE-0203-44B2-B2AE-BA575C0239CF}"/>
              </a:ext>
            </a:extLst>
          </p:cNvPr>
          <p:cNvSpPr/>
          <p:nvPr/>
        </p:nvSpPr>
        <p:spPr>
          <a:xfrm>
            <a:off x="463403" y="4653136"/>
            <a:ext cx="5407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Wnioskodawca: </a:t>
            </a:r>
            <a:r>
              <a:rPr lang="pl-PL" dirty="0"/>
              <a:t>mikro, małe i średnie przedsiębiorstwa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EFFAF56-E637-4A41-8F19-3FF8DDCDFF1B}"/>
              </a:ext>
            </a:extLst>
          </p:cNvPr>
          <p:cNvSpPr/>
          <p:nvPr/>
        </p:nvSpPr>
        <p:spPr>
          <a:xfrm>
            <a:off x="539552" y="3178686"/>
            <a:ext cx="8035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Udzielane wsparcie będzie polegało na przyznaniu przedsiębiorcom </a:t>
            </a:r>
            <a:r>
              <a:rPr lang="pl-PL" b="1" dirty="0"/>
              <a:t>dofinansowania </a:t>
            </a:r>
            <a:r>
              <a:rPr lang="pl-PL" dirty="0"/>
              <a:t>do uzyskania wybranego przez siebie </a:t>
            </a:r>
            <a:r>
              <a:rPr lang="pl-PL" b="1" dirty="0"/>
              <a:t>doradztwa specjalistycznego</a:t>
            </a:r>
            <a:r>
              <a:rPr lang="pl-PL" dirty="0"/>
              <a:t>. Usługa doradcza będzie związana z charakterem prowadzonej przez przedsiębiorcę działalności gospodarczej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C180C64-E1C6-4914-9220-4D98152EFC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5" y="647328"/>
            <a:ext cx="3629874" cy="2421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4319262" y="980728"/>
            <a:ext cx="4255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Cel Działania: </a:t>
            </a:r>
            <a:r>
              <a:rPr lang="pl-PL" u="sng" dirty="0">
                <a:solidFill>
                  <a:srgbClr val="FF0000"/>
                </a:solidFill>
              </a:rPr>
              <a:t>wzrost konkurencyjności </a:t>
            </a:r>
            <a:br>
              <a:rPr lang="pl-PL" u="sng" dirty="0">
                <a:solidFill>
                  <a:srgbClr val="FF0000"/>
                </a:solidFill>
              </a:rPr>
            </a:br>
            <a:r>
              <a:rPr lang="pl-PL" u="sng" dirty="0">
                <a:solidFill>
                  <a:srgbClr val="FF0000"/>
                </a:solidFill>
              </a:rPr>
              <a:t>oraz podniesienie jakości i efektywności zarządzania przedsiębiorstwami z sektora MŚP poprzez </a:t>
            </a:r>
            <a:r>
              <a:rPr lang="pl-PL" b="1" u="sng" dirty="0">
                <a:solidFill>
                  <a:srgbClr val="FF0000"/>
                </a:solidFill>
              </a:rPr>
              <a:t>ułatwienie dostępu do wysokiej jakości zewnętrznych usług doradczych</a:t>
            </a:r>
          </a:p>
        </p:txBody>
      </p:sp>
    </p:spTree>
    <p:extLst>
      <p:ext uri="{BB962C8B-B14F-4D97-AF65-F5344CB8AC3E}">
        <p14:creationId xmlns:p14="http://schemas.microsoft.com/office/powerpoint/2010/main" val="15300589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395260"/>
            <a:ext cx="7886700" cy="648072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Działanie 3.5 BON NA DORADZTWO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4634" y="1772816"/>
            <a:ext cx="7886700" cy="4351338"/>
          </a:xfrm>
        </p:spPr>
        <p:txBody>
          <a:bodyPr>
            <a:norm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800" dirty="0"/>
              <a:t> prawa własności intelektualnej;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800" dirty="0"/>
              <a:t> prawa zamówień publicznych;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800" dirty="0"/>
              <a:t> optymalizacji kosztów prowadzenia działalności gospodarczej;</a:t>
            </a:r>
          </a:p>
          <a:p>
            <a:pPr lvl="0" fontAlgn="auto">
              <a:spcBef>
                <a:spcPts val="200"/>
              </a:spcBef>
              <a:spcAft>
                <a:spcPts val="200"/>
              </a:spcAft>
            </a:pPr>
            <a:r>
              <a:rPr lang="pl-PL" sz="1800" dirty="0"/>
              <a:t> komercjalizacji wyników badań;</a:t>
            </a:r>
          </a:p>
          <a:p>
            <a:pPr lvl="0" fontAlgn="auto">
              <a:spcBef>
                <a:spcPts val="200"/>
              </a:spcBef>
              <a:spcAft>
                <a:spcPts val="200"/>
              </a:spcAft>
            </a:pPr>
            <a:r>
              <a:rPr lang="pl-PL" sz="1800" dirty="0"/>
              <a:t> audytu technologicznego;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800" dirty="0"/>
              <a:t> procesów przekształceniowych spółek;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800" dirty="0"/>
              <a:t> wdrażania i doskonalenia systemów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pl-PL" sz="1800" dirty="0"/>
              <a:t>   zarządzania jakością;</a:t>
            </a:r>
          </a:p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pl-PL" sz="1800" dirty="0"/>
              <a:t> internacjonalizacji sprzedaży;</a:t>
            </a:r>
          </a:p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pl-PL" sz="1800" dirty="0"/>
              <a:t> automatyzacji produkcji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pl-PL" sz="1800" dirty="0"/>
              <a:t>   przedsiębiorstwa.</a:t>
            </a:r>
          </a:p>
          <a:p>
            <a:pPr marL="0" indent="0" algn="just">
              <a:buNone/>
            </a:pPr>
            <a:endParaRPr lang="pl-PL" sz="1800" dirty="0"/>
          </a:p>
        </p:txBody>
      </p:sp>
      <p:pic>
        <p:nvPicPr>
          <p:cNvPr id="1026" name="Picture 2" descr="C:\Users\sylwia.szczesna\Desktop\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146949" cy="28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39552" y="134757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Możliwy jest zakup usług doradczych w zakresie m.in.: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120013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2913"/>
      </p:ext>
    </p:extLst>
  </p:cSld>
  <p:clrMapOvr>
    <a:masterClrMapping/>
  </p:clrMapOvr>
  <p:transition spd="slow" advTm="100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067608" y="3778851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                                 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0" y="203990"/>
            <a:ext cx="1200133" cy="576064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614BEAE-6927-44E6-93FD-24CD97F62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533705"/>
              </p:ext>
            </p:extLst>
          </p:nvPr>
        </p:nvGraphicFramePr>
        <p:xfrm>
          <a:off x="268622" y="3234678"/>
          <a:ext cx="7920879" cy="2321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0809">
                  <a:extLst>
                    <a:ext uri="{9D8B030D-6E8A-4147-A177-3AD203B41FA5}">
                      <a16:colId xmlns:a16="http://schemas.microsoft.com/office/drawing/2014/main" val="2348420531"/>
                    </a:ext>
                  </a:extLst>
                </a:gridCol>
                <a:gridCol w="2775035">
                  <a:extLst>
                    <a:ext uri="{9D8B030D-6E8A-4147-A177-3AD203B41FA5}">
                      <a16:colId xmlns:a16="http://schemas.microsoft.com/office/drawing/2014/main" val="843350103"/>
                    </a:ext>
                  </a:extLst>
                </a:gridCol>
                <a:gridCol w="2775035">
                  <a:extLst>
                    <a:ext uri="{9D8B030D-6E8A-4147-A177-3AD203B41FA5}">
                      <a16:colId xmlns:a16="http://schemas.microsoft.com/office/drawing/2014/main" val="3600459367"/>
                    </a:ext>
                  </a:extLst>
                </a:gridCol>
              </a:tblGrid>
              <a:tr h="111912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Przedsiębiorca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Maksymalne dofinansowanie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Minimalny </a:t>
                      </a:r>
                    </a:p>
                    <a:p>
                      <a:pPr algn="ctr"/>
                      <a:r>
                        <a:rPr lang="pl-PL" sz="1800" dirty="0"/>
                        <a:t>wkład własny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9882570"/>
                  </a:ext>
                </a:extLst>
              </a:tr>
              <a:tr h="1202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Mikro, Mały, Średni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50% pomoc publiczna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80% pomoc de </a:t>
                      </a:r>
                      <a:r>
                        <a:rPr lang="pl-P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minimis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  <a:latin typeface="+mn-lt"/>
                        </a:rPr>
                        <a:t>50% pomoc publiczna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800" dirty="0">
                          <a:latin typeface="+mn-lt"/>
                        </a:rPr>
                        <a:t>      20% pomoc de </a:t>
                      </a:r>
                      <a:r>
                        <a:rPr lang="pl-PL" sz="1800" dirty="0" err="1">
                          <a:latin typeface="+mn-lt"/>
                        </a:rPr>
                        <a:t>minimis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43376"/>
                  </a:ext>
                </a:extLst>
              </a:tr>
            </a:tbl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id="{899F7DCE-1F0D-4D5E-87BE-F9A5CC6E021E}"/>
              </a:ext>
            </a:extLst>
          </p:cNvPr>
          <p:cNvSpPr/>
          <p:nvPr/>
        </p:nvSpPr>
        <p:spPr>
          <a:xfrm>
            <a:off x="267300" y="2777926"/>
            <a:ext cx="8769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Maksymalny dopuszczalny procentowy poziom dofinansowania i minimalny wkład własny: </a:t>
            </a: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B248B77-CBF1-4171-8BF3-3E16BC8E3745}"/>
              </a:ext>
            </a:extLst>
          </p:cNvPr>
          <p:cNvSpPr/>
          <p:nvPr/>
        </p:nvSpPr>
        <p:spPr>
          <a:xfrm>
            <a:off x="1769478" y="5730764"/>
            <a:ext cx="5888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Termin naboru przewidziany jest na październik 2019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10A5CC3-738C-4FE6-B41D-72F12679CBA1}"/>
              </a:ext>
            </a:extLst>
          </p:cNvPr>
          <p:cNvSpPr txBox="1"/>
          <p:nvPr/>
        </p:nvSpPr>
        <p:spPr>
          <a:xfrm>
            <a:off x="2339752" y="158941"/>
            <a:ext cx="474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Działanie 3.5 BON NA DORADZTWO</a:t>
            </a:r>
            <a:endParaRPr lang="pl-PL" b="1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ADC762C-0A4E-45FC-BE24-21A00AD85ECD}"/>
              </a:ext>
            </a:extLst>
          </p:cNvPr>
          <p:cNvSpPr/>
          <p:nvPr/>
        </p:nvSpPr>
        <p:spPr>
          <a:xfrm>
            <a:off x="981124" y="907178"/>
            <a:ext cx="7464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dirty="0">
                <a:solidFill>
                  <a:prstClr val="black"/>
                </a:solidFill>
              </a:rPr>
              <a:t>Minimalna kwota wsparcia:                          10 000,00 PLN</a:t>
            </a:r>
          </a:p>
          <a:p>
            <a:r>
              <a:rPr lang="pl-PL" dirty="0">
                <a:solidFill>
                  <a:prstClr val="black"/>
                </a:solidFill>
              </a:rPr>
              <a:t>Maksymalna kwota wsparcia: 	   150 000,00 PLN</a:t>
            </a:r>
          </a:p>
          <a:p>
            <a:endParaRPr lang="pl-PL" dirty="0">
              <a:solidFill>
                <a:prstClr val="black"/>
              </a:solidFill>
            </a:endParaRPr>
          </a:p>
          <a:p>
            <a:r>
              <a:rPr lang="pl-PL" dirty="0">
                <a:solidFill>
                  <a:prstClr val="black"/>
                </a:solidFill>
              </a:rPr>
              <a:t>Minimalna wartość projektu: 		     10 000,00 PLN </a:t>
            </a:r>
          </a:p>
          <a:p>
            <a:r>
              <a:rPr lang="pl-PL" dirty="0">
                <a:solidFill>
                  <a:prstClr val="black"/>
                </a:solidFill>
              </a:rPr>
              <a:t>Maksymalna wartość projektu:                     brak ograniczeń kwotowych</a:t>
            </a:r>
          </a:p>
          <a:p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00771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067608" y="3778851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                                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DCB8D84-CADA-4DB9-8E3D-1607E35DFD5A}"/>
              </a:ext>
            </a:extLst>
          </p:cNvPr>
          <p:cNvSpPr/>
          <p:nvPr/>
        </p:nvSpPr>
        <p:spPr>
          <a:xfrm>
            <a:off x="333291" y="3429000"/>
            <a:ext cx="8620301" cy="293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Zakres wsparcia:</a:t>
            </a:r>
          </a:p>
          <a:p>
            <a:r>
              <a:rPr lang="pl-PL" dirty="0"/>
              <a:t>1. Stworzenie/doposażenie infrastruktury przedsiębiorstw w celu wprowadzenia nowych          lub ulepszonych produktów/usług; </a:t>
            </a:r>
            <a:br>
              <a:rPr lang="pl-PL" dirty="0"/>
            </a:br>
            <a:r>
              <a:rPr lang="pl-PL" dirty="0"/>
              <a:t>2. Zastosowanie nowoczesnych technologii – rozwój produktów i usług opartych na TIK</a:t>
            </a:r>
            <a:br>
              <a:rPr lang="pl-PL" dirty="0"/>
            </a:br>
            <a:r>
              <a:rPr lang="pl-PL" dirty="0"/>
              <a:t>3. Wsparcie działań inwestycyjnych, związanych z rozszerzeniem działalności eksportowej </a:t>
            </a:r>
            <a:br>
              <a:rPr lang="pl-PL" dirty="0"/>
            </a:br>
            <a:r>
              <a:rPr lang="pl-PL" dirty="0"/>
              <a:t>4. Wdrażanie w przedsiębiorstwach wyników badań naukowych i rozwojowych oraz innowacyjnych rozwiązań poprzez wsparcie działań związanych z nabyciem praw do własności intelektualnej oraz wsparcie działań mających na celu dostosowanie istniejących aktywów firmy do potrzeb wdrożenia nowego procesu, produktu, bądź usługi, a także pobudzanie innowacji marketingowej i organizacyjnej.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AA0E7C6-24E6-4827-9B13-BA15B09EE632}"/>
              </a:ext>
            </a:extLst>
          </p:cNvPr>
          <p:cNvSpPr txBox="1"/>
          <p:nvPr/>
        </p:nvSpPr>
        <p:spPr>
          <a:xfrm>
            <a:off x="3345552" y="260648"/>
            <a:ext cx="53660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Działanie 3.7 WZROST KONKURENCYJNOŚCI MŚP</a:t>
            </a:r>
          </a:p>
          <a:p>
            <a:pPr algn="ctr"/>
            <a:endParaRPr lang="pl-PL" b="1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99812FE-0203-44B2-B2AE-BA575C0239CF}"/>
              </a:ext>
            </a:extLst>
          </p:cNvPr>
          <p:cNvSpPr/>
          <p:nvPr/>
        </p:nvSpPr>
        <p:spPr>
          <a:xfrm>
            <a:off x="333291" y="3012164"/>
            <a:ext cx="5546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Wnioskodawca:     </a:t>
            </a:r>
            <a:r>
              <a:rPr lang="pl-PL" dirty="0"/>
              <a:t>mikro, małe i średnie przedsiębiorstwa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EFFAF56-E637-4A41-8F19-3FF8DDCDFF1B}"/>
              </a:ext>
            </a:extLst>
          </p:cNvPr>
          <p:cNvSpPr/>
          <p:nvPr/>
        </p:nvSpPr>
        <p:spPr>
          <a:xfrm>
            <a:off x="3344373" y="703840"/>
            <a:ext cx="55469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Cel Działania: </a:t>
            </a:r>
            <a:r>
              <a:rPr lang="pl-PL" u="sng" dirty="0">
                <a:solidFill>
                  <a:srgbClr val="FF0000"/>
                </a:solidFill>
              </a:rPr>
              <a:t>zwiększenie konkurencyjności, podniesienie produktywności, wydajności pracy oraz skali prowadzenia działalności gospodarczej przedsiębiorstw </a:t>
            </a:r>
            <a:br>
              <a:rPr lang="pl-PL" u="sng" dirty="0">
                <a:solidFill>
                  <a:srgbClr val="FF0000"/>
                </a:solidFill>
              </a:rPr>
            </a:br>
            <a:r>
              <a:rPr lang="pl-PL" u="sng" dirty="0">
                <a:solidFill>
                  <a:srgbClr val="FF0000"/>
                </a:solidFill>
              </a:rPr>
              <a:t>z województwa lubelskiego przede wszystkim dzięki wprowadzaniu innowacyjnych rozwiązań. Wzrost innowacji zostanie zapewniony m.in. poprzez wsparcie inwestycyjne przeznaczone na realizację wyników prac badawczych.</a:t>
            </a:r>
            <a:r>
              <a:rPr lang="pl-PL" dirty="0"/>
              <a:t>	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5912"/>
            <a:ext cx="1837944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12473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067608" y="3778851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                                 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0" y="203990"/>
            <a:ext cx="1200133" cy="576064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3575E35-B709-4CBA-B265-2E2E9E7A7096}"/>
              </a:ext>
            </a:extLst>
          </p:cNvPr>
          <p:cNvSpPr/>
          <p:nvPr/>
        </p:nvSpPr>
        <p:spPr>
          <a:xfrm>
            <a:off x="1187624" y="3051746"/>
            <a:ext cx="6234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minimalna wartość projektu:                 brak ograniczeń</a:t>
            </a:r>
          </a:p>
          <a:p>
            <a:r>
              <a:rPr lang="pl-PL" dirty="0"/>
              <a:t>maksymalna wartość projektu:           13 000 000,00 PLN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614BEAE-6927-44E6-93FD-24CD97F62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475217"/>
              </p:ext>
            </p:extLst>
          </p:nvPr>
        </p:nvGraphicFramePr>
        <p:xfrm>
          <a:off x="1251350" y="4283819"/>
          <a:ext cx="5976663" cy="1565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8883">
                  <a:extLst>
                    <a:ext uri="{9D8B030D-6E8A-4147-A177-3AD203B41FA5}">
                      <a16:colId xmlns:a16="http://schemas.microsoft.com/office/drawing/2014/main" val="2348420531"/>
                    </a:ext>
                  </a:extLst>
                </a:gridCol>
                <a:gridCol w="2093890">
                  <a:extLst>
                    <a:ext uri="{9D8B030D-6E8A-4147-A177-3AD203B41FA5}">
                      <a16:colId xmlns:a16="http://schemas.microsoft.com/office/drawing/2014/main" val="843350103"/>
                    </a:ext>
                  </a:extLst>
                </a:gridCol>
                <a:gridCol w="2093890">
                  <a:extLst>
                    <a:ext uri="{9D8B030D-6E8A-4147-A177-3AD203B41FA5}">
                      <a16:colId xmlns:a16="http://schemas.microsoft.com/office/drawing/2014/main" val="3600459367"/>
                    </a:ext>
                  </a:extLst>
                </a:gridCol>
              </a:tblGrid>
              <a:tr h="592881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Przedsiębiorca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Maksymalne dofinansowanie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Minimalny </a:t>
                      </a:r>
                    </a:p>
                    <a:p>
                      <a:pPr algn="ctr"/>
                      <a:r>
                        <a:rPr lang="pl-PL" sz="1800" dirty="0"/>
                        <a:t>wkład własny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9882570"/>
                  </a:ext>
                </a:extLst>
              </a:tr>
              <a:tr h="521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Mikro, Mały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  <a:latin typeface="+mn-lt"/>
                        </a:rPr>
                        <a:t>30%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4337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ctr" defTabSz="38575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</a:rPr>
                        <a:t>Średni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40%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id="{899F7DCE-1F0D-4D5E-87BE-F9A5CC6E021E}"/>
              </a:ext>
            </a:extLst>
          </p:cNvPr>
          <p:cNvSpPr/>
          <p:nvPr/>
        </p:nvSpPr>
        <p:spPr>
          <a:xfrm>
            <a:off x="179512" y="3778851"/>
            <a:ext cx="8892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Maksymalny dopuszczalny procentowy poziom dofinansowania i minimalny wkład własny: </a:t>
            </a: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B248B77-CBF1-4171-8BF3-3E16BC8E3745}"/>
              </a:ext>
            </a:extLst>
          </p:cNvPr>
          <p:cNvSpPr/>
          <p:nvPr/>
        </p:nvSpPr>
        <p:spPr>
          <a:xfrm>
            <a:off x="267300" y="587727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Termin naboru przewidziany jest na listopad 2019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14DCCFF-5611-499E-A776-AA9D54FCBE64}"/>
              </a:ext>
            </a:extLst>
          </p:cNvPr>
          <p:cNvSpPr/>
          <p:nvPr/>
        </p:nvSpPr>
        <p:spPr>
          <a:xfrm>
            <a:off x="755576" y="1628800"/>
            <a:ext cx="58160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       minimalna kwota wsparcia:                   brak ograniczeń</a:t>
            </a:r>
          </a:p>
          <a:p>
            <a:r>
              <a:rPr lang="pl-PL" dirty="0"/>
              <a:t>        maksymalna kwota wsparcia: 	</a:t>
            </a:r>
          </a:p>
          <a:p>
            <a:r>
              <a:rPr lang="pl-PL" dirty="0"/>
              <a:t>        dla mikro, małych 		      2 000 000,00 PLN</a:t>
            </a:r>
          </a:p>
          <a:p>
            <a:r>
              <a:rPr lang="pl-PL" dirty="0"/>
              <a:t>        dla średnich			      3 000 000,00 PLN</a:t>
            </a:r>
          </a:p>
          <a:p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10A5CC3-738C-4FE6-B41D-72F12679CBA1}"/>
              </a:ext>
            </a:extLst>
          </p:cNvPr>
          <p:cNvSpPr txBox="1"/>
          <p:nvPr/>
        </p:nvSpPr>
        <p:spPr>
          <a:xfrm>
            <a:off x="2339752" y="158941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Działanie 3.7 WZROST KONKURENCYJNOŚCI MŚP</a:t>
            </a:r>
            <a:endParaRPr lang="pl-PL" b="1" dirty="0"/>
          </a:p>
        </p:txBody>
      </p:sp>
      <p:sp>
        <p:nvSpPr>
          <p:cNvPr id="2" name="Prostokąt 1"/>
          <p:cNvSpPr/>
          <p:nvPr/>
        </p:nvSpPr>
        <p:spPr>
          <a:xfrm>
            <a:off x="2123728" y="7800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/>
              <a:t>Wsparcie w ramach planowanego konkursu będzie udzielane w formie pomocy zwrotnej.</a:t>
            </a:r>
          </a:p>
        </p:txBody>
      </p:sp>
    </p:spTree>
    <p:extLst>
      <p:ext uri="{BB962C8B-B14F-4D97-AF65-F5344CB8AC3E}">
        <p14:creationId xmlns:p14="http://schemas.microsoft.com/office/powerpoint/2010/main" val="778413544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067608" y="3778851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                                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DCB8D84-CADA-4DB9-8E3D-1607E35DFD5A}"/>
              </a:ext>
            </a:extLst>
          </p:cNvPr>
          <p:cNvSpPr/>
          <p:nvPr/>
        </p:nvSpPr>
        <p:spPr>
          <a:xfrm>
            <a:off x="340651" y="3741018"/>
            <a:ext cx="864535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Zakres wsparcia: </a:t>
            </a:r>
          </a:p>
          <a:p>
            <a:r>
              <a:rPr lang="pl-PL" dirty="0"/>
              <a:t>1. Budowa i przebudowa instalacji służącej do produkcji energii pochodzącej ze źródeł odnawialnych;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2. Budowa instalacji do produkcji biokomponentów i biopaliw drugiej i trzeciej generacji;</a:t>
            </a:r>
          </a:p>
          <a:p>
            <a:r>
              <a:rPr lang="pl-PL" dirty="0"/>
              <a:t>3. Budowa i modernizacja dystrybucyjnych sieci elektroenergetycznych w pełni dedykowanych przyłączeniu nowych jednostek wytwórczych energii z OZE, w tym budowa przyłączy dedykowanych planowanym do przyłączenia nowym jednostkom wytwarzania  energii z OZE (w ramach budowy i modernizacji sieci);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AA0E7C6-24E6-4827-9B13-BA15B09EE632}"/>
              </a:ext>
            </a:extLst>
          </p:cNvPr>
          <p:cNvSpPr txBox="1"/>
          <p:nvPr/>
        </p:nvSpPr>
        <p:spPr>
          <a:xfrm>
            <a:off x="1259632" y="260648"/>
            <a:ext cx="7451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Działanie 4.2 PRODUKCJA ENERGII Z OZE W PRZEDSIĘBIORSTWACH</a:t>
            </a:r>
            <a:endParaRPr lang="pl-PL" b="1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99812FE-0203-44B2-B2AE-BA575C0239CF}"/>
              </a:ext>
            </a:extLst>
          </p:cNvPr>
          <p:cNvSpPr/>
          <p:nvPr/>
        </p:nvSpPr>
        <p:spPr>
          <a:xfrm>
            <a:off x="367170" y="2540689"/>
            <a:ext cx="844731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Wnioskodawca: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mikro, małe, </a:t>
            </a:r>
            <a:r>
              <a:rPr lang="pl-PL"/>
              <a:t>średnie przedsiębiorstwa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spółki prawa handlowego, w których większość udziałów lub akcji posiadają jednostki</a:t>
            </a:r>
          </a:p>
          <a:p>
            <a:r>
              <a:rPr lang="pl-PL" dirty="0"/>
              <a:t>samorządu terytorialnego lub ich związki</a:t>
            </a:r>
          </a:p>
          <a:p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EFFAF56-E637-4A41-8F19-3FF8DDCDFF1B}"/>
              </a:ext>
            </a:extLst>
          </p:cNvPr>
          <p:cNvSpPr/>
          <p:nvPr/>
        </p:nvSpPr>
        <p:spPr>
          <a:xfrm>
            <a:off x="3851920" y="908720"/>
            <a:ext cx="5039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Cel Działania: </a:t>
            </a:r>
            <a:r>
              <a:rPr lang="pl-PL" u="sng" dirty="0">
                <a:solidFill>
                  <a:srgbClr val="FF0000"/>
                </a:solidFill>
              </a:rPr>
              <a:t>stworzenie konkurencyjnego rynku energii odnawialnej, który stać się ma jednym </a:t>
            </a:r>
            <a:br>
              <a:rPr lang="pl-PL" u="sng" dirty="0">
                <a:solidFill>
                  <a:srgbClr val="FF0000"/>
                </a:solidFill>
              </a:rPr>
            </a:br>
            <a:r>
              <a:rPr lang="pl-PL" u="sng" dirty="0">
                <a:solidFill>
                  <a:srgbClr val="FF0000"/>
                </a:solidFill>
              </a:rPr>
              <a:t>z elementów zrównoważonego rozwoju regionu oraz zaspokojenia rosnących potrzeb energetycznych lokalnej gospodarki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1" y="1052736"/>
            <a:ext cx="3025427" cy="14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06008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067608" y="3778851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                                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DCB8D84-CADA-4DB9-8E3D-1607E35DFD5A}"/>
              </a:ext>
            </a:extLst>
          </p:cNvPr>
          <p:cNvSpPr/>
          <p:nvPr/>
        </p:nvSpPr>
        <p:spPr>
          <a:xfrm>
            <a:off x="340651" y="2996952"/>
            <a:ext cx="8550649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Zakres wsparcia c.d.: </a:t>
            </a:r>
          </a:p>
          <a:p>
            <a:r>
              <a:rPr lang="pl-PL" dirty="0"/>
              <a:t>4. Budowa lokalnych, małych źródeł energii produkujących zarówno energię elektryczną, jak i ciepło z OZE na potrzeby lokalne , niewymagająca przesyłania jej na duże odległości;</a:t>
            </a:r>
          </a:p>
          <a:p>
            <a:pPr>
              <a:spcBef>
                <a:spcPts val="600"/>
              </a:spcBef>
            </a:pPr>
            <a:r>
              <a:rPr lang="pl-PL" dirty="0"/>
              <a:t>5. Poprawa sprawności wytwarzania ciepła poprzez zmianę źródeł ciepła na jednostki wysokosprawnej kogeneracji z OZE dzięki budowie nowych instalacji wysokosprawnej kogeneracji z OZE lub przebudowie istniejących instalacji na wysokosprawną kogenerację</a:t>
            </a:r>
            <a:br>
              <a:rPr lang="pl-PL" dirty="0"/>
            </a:br>
            <a:r>
              <a:rPr lang="pl-PL" dirty="0"/>
              <a:t>z OZE.</a:t>
            </a:r>
          </a:p>
          <a:p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AA0E7C6-24E6-4827-9B13-BA15B09EE632}"/>
              </a:ext>
            </a:extLst>
          </p:cNvPr>
          <p:cNvSpPr txBox="1"/>
          <p:nvPr/>
        </p:nvSpPr>
        <p:spPr>
          <a:xfrm>
            <a:off x="1259632" y="260648"/>
            <a:ext cx="7451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Działanie 4.2 PRODUKCJA ENERGII Z OZE W PRZEDSIĘBIORSTWACH</a:t>
            </a:r>
            <a:endParaRPr lang="pl-PL" b="1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EFFAF56-E637-4A41-8F19-3FF8DDCDFF1B}"/>
              </a:ext>
            </a:extLst>
          </p:cNvPr>
          <p:cNvSpPr/>
          <p:nvPr/>
        </p:nvSpPr>
        <p:spPr>
          <a:xfrm>
            <a:off x="3851920" y="908720"/>
            <a:ext cx="5039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Cel Działania: </a:t>
            </a:r>
            <a:r>
              <a:rPr lang="pl-PL" u="sng" dirty="0">
                <a:solidFill>
                  <a:srgbClr val="FF0000"/>
                </a:solidFill>
              </a:rPr>
              <a:t>stworzenie konkurencyjnego rynku energii odnawialnej, który stać się ma jednym </a:t>
            </a:r>
            <a:br>
              <a:rPr lang="pl-PL" u="sng" dirty="0">
                <a:solidFill>
                  <a:srgbClr val="FF0000"/>
                </a:solidFill>
              </a:rPr>
            </a:br>
            <a:r>
              <a:rPr lang="pl-PL" u="sng" dirty="0">
                <a:solidFill>
                  <a:srgbClr val="FF0000"/>
                </a:solidFill>
              </a:rPr>
              <a:t>z elementów zrównoważonego rozwoju regionu oraz zaspokojenia rosnących potrzeb energetycznych lokalnej gospodarki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1" y="1052736"/>
            <a:ext cx="3025427" cy="14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6000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067608" y="3778851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                                 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0" y="203990"/>
            <a:ext cx="1200133" cy="576064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3575E35-B709-4CBA-B265-2E2E9E7A7096}"/>
              </a:ext>
            </a:extLst>
          </p:cNvPr>
          <p:cNvSpPr/>
          <p:nvPr/>
        </p:nvSpPr>
        <p:spPr>
          <a:xfrm>
            <a:off x="1122186" y="2423345"/>
            <a:ext cx="6234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minimalna wartość projektu:           brak ograniczeń</a:t>
            </a:r>
          </a:p>
          <a:p>
            <a:r>
              <a:rPr lang="pl-PL" dirty="0"/>
              <a:t>maksymalna wartość projektu:        brak ograniczeń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B248B77-CBF1-4171-8BF3-3E16BC8E3745}"/>
              </a:ext>
            </a:extLst>
          </p:cNvPr>
          <p:cNvSpPr/>
          <p:nvPr/>
        </p:nvSpPr>
        <p:spPr>
          <a:xfrm>
            <a:off x="1494119" y="5661248"/>
            <a:ext cx="5888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Termin naboru przewidziany jest na styczeń 2020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14DCCFF-5611-499E-A776-AA9D54FCBE64}"/>
              </a:ext>
            </a:extLst>
          </p:cNvPr>
          <p:cNvSpPr/>
          <p:nvPr/>
        </p:nvSpPr>
        <p:spPr>
          <a:xfrm>
            <a:off x="700197" y="1009159"/>
            <a:ext cx="66569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       minimalna kwota wsparcia:              brak ograniczeń</a:t>
            </a:r>
          </a:p>
          <a:p>
            <a:r>
              <a:rPr lang="pl-PL" dirty="0"/>
              <a:t>        maksymalna kwota wsparcia: 	</a:t>
            </a:r>
          </a:p>
          <a:p>
            <a:r>
              <a:rPr lang="pl-PL" dirty="0"/>
              <a:t>        dla mikro, małych, średnich 	2 500 000,00 PLN</a:t>
            </a:r>
          </a:p>
          <a:p>
            <a:r>
              <a:rPr lang="pl-PL" dirty="0"/>
              <a:t>        dla przedsiębiorstw spoza MŚP 	3 000 000,00 PLN</a:t>
            </a:r>
          </a:p>
          <a:p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10A5CC3-738C-4FE6-B41D-72F12679CBA1}"/>
              </a:ext>
            </a:extLst>
          </p:cNvPr>
          <p:cNvSpPr txBox="1"/>
          <p:nvPr/>
        </p:nvSpPr>
        <p:spPr>
          <a:xfrm>
            <a:off x="1835696" y="158941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Działanie 4.2 PRODUKCJA ENERGII Z OZE </a:t>
            </a:r>
          </a:p>
          <a:p>
            <a:pPr algn="ctr"/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W PRZEDSIĘBIORSTWACH</a:t>
            </a:r>
            <a:endParaRPr lang="pl-PL" b="1" dirty="0"/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D614BEAE-6927-44E6-93FD-24CD97F62427}"/>
              </a:ext>
            </a:extLst>
          </p:cNvPr>
          <p:cNvGraphicFramePr>
            <a:graphicFrameLocks noGrp="1"/>
          </p:cNvGraphicFramePr>
          <p:nvPr/>
        </p:nvGraphicFramePr>
        <p:xfrm>
          <a:off x="867366" y="4169932"/>
          <a:ext cx="7521058" cy="9872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738762">
                  <a:extLst>
                    <a:ext uri="{9D8B030D-6E8A-4147-A177-3AD203B41FA5}">
                      <a16:colId xmlns:a16="http://schemas.microsoft.com/office/drawing/2014/main" val="2348420531"/>
                    </a:ext>
                  </a:extLst>
                </a:gridCol>
                <a:gridCol w="3782296">
                  <a:extLst>
                    <a:ext uri="{9D8B030D-6E8A-4147-A177-3AD203B41FA5}">
                      <a16:colId xmlns:a16="http://schemas.microsoft.com/office/drawing/2014/main" val="843350103"/>
                    </a:ext>
                  </a:extLst>
                </a:gridCol>
              </a:tblGrid>
              <a:tr h="987260">
                <a:tc>
                  <a:txBody>
                    <a:bodyPr/>
                    <a:lstStyle/>
                    <a:p>
                      <a:pPr marL="0" marR="0" indent="0" algn="ctr" defTabSz="385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</a:rPr>
                        <a:t>Projekty objęte pomocą publiczną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zgodnie z programami pomocy publicznej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882570"/>
                  </a:ext>
                </a:extLst>
              </a:tr>
            </a:tbl>
          </a:graphicData>
        </a:graphic>
      </p:graphicFrame>
      <p:sp>
        <p:nvSpPr>
          <p:cNvPr id="17" name="Prostokąt 16">
            <a:extLst>
              <a:ext uri="{FF2B5EF4-FFF2-40B4-BE49-F238E27FC236}">
                <a16:creationId xmlns:a16="http://schemas.microsoft.com/office/drawing/2014/main" id="{899F7DCE-1F0D-4D5E-87BE-F9A5CC6E021E}"/>
              </a:ext>
            </a:extLst>
          </p:cNvPr>
          <p:cNvSpPr/>
          <p:nvPr/>
        </p:nvSpPr>
        <p:spPr>
          <a:xfrm>
            <a:off x="251520" y="3356992"/>
            <a:ext cx="8892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Maksymalny dopuszczalny procentowy poziom dofinansowania: </a:t>
            </a: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74611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04664"/>
            <a:ext cx="1200133" cy="57606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843808" y="389472"/>
            <a:ext cx="3960440" cy="6001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hlinkClick r:id="rId4"/>
              </a:rPr>
              <a:t>www.lawp.rpo.lubelskie.pl</a:t>
            </a:r>
            <a:r>
              <a:rPr lang="pl-PL" sz="2200" b="1" dirty="0"/>
              <a:t> </a:t>
            </a:r>
          </a:p>
        </p:txBody>
      </p:sp>
      <p:pic>
        <p:nvPicPr>
          <p:cNvPr id="1026" name="Picture 2" descr="C:\Users\norbert.kisiel\Desktop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1" y="1808820"/>
            <a:ext cx="3985275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77C60CF-3FE9-4A81-A202-2C8581CB07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96752"/>
            <a:ext cx="4783130" cy="473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5415"/>
      </p:ext>
    </p:extLst>
  </p:cSld>
  <p:clrMapOvr>
    <a:masterClrMapping/>
  </p:clrMapOvr>
  <p:transition spd="slow" advTm="1000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 txBox="1">
            <a:spLocks/>
          </p:cNvSpPr>
          <p:nvPr/>
        </p:nvSpPr>
        <p:spPr bwMode="auto">
          <a:xfrm>
            <a:off x="1007269" y="851299"/>
            <a:ext cx="7129462" cy="40324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/>
          </a:bodyPr>
          <a:lstStyle>
            <a:lvl1pPr algn="l" defTabSz="3857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altLang="pl-PL" sz="2000" b="1" dirty="0">
                <a:latin typeface="Calibri" pitchFamily="34" charset="0"/>
                <a:hlinkClick r:id="rId3"/>
              </a:rPr>
              <a:t>www.rpo.lubelskie.pl</a:t>
            </a:r>
            <a:r>
              <a:rPr lang="pl-PL" altLang="pl-PL" sz="2000" b="1" dirty="0">
                <a:latin typeface="Calibri" pitchFamily="34" charset="0"/>
              </a:rPr>
              <a:t>  </a:t>
            </a:r>
          </a:p>
          <a:p>
            <a:pPr algn="ctr"/>
            <a:br>
              <a:rPr lang="pl-PL" altLang="pl-PL" sz="2000" b="1">
                <a:latin typeface="Calibri" pitchFamily="34" charset="0"/>
              </a:rPr>
            </a:br>
            <a:r>
              <a:rPr lang="pl-PL" altLang="pl-PL" sz="2000" b="1">
                <a:latin typeface="Calibri" pitchFamily="34" charset="0"/>
              </a:rPr>
              <a:t>Punkt </a:t>
            </a:r>
            <a:r>
              <a:rPr lang="pl-PL" altLang="pl-PL" sz="2000" b="1" dirty="0">
                <a:latin typeface="Calibri" pitchFamily="34" charset="0"/>
              </a:rPr>
              <a:t>Kontaktowy RPO w LAWP</a:t>
            </a:r>
            <a:br>
              <a:rPr lang="pl-PL" altLang="pl-PL" sz="2000" b="1" dirty="0">
                <a:latin typeface="Calibri" pitchFamily="34" charset="0"/>
              </a:rPr>
            </a:br>
            <a:endParaRPr lang="pl-PL" altLang="pl-PL" sz="2000" b="1" dirty="0">
              <a:latin typeface="Calibri" pitchFamily="34" charset="0"/>
            </a:endParaRPr>
          </a:p>
          <a:p>
            <a:pPr algn="ctr"/>
            <a:r>
              <a:rPr lang="pl-PL" altLang="pl-PL" sz="2000" b="1" dirty="0">
                <a:latin typeface="Calibri" pitchFamily="34" charset="0"/>
              </a:rPr>
              <a:t>81 462 38 12</a:t>
            </a:r>
            <a:br>
              <a:rPr lang="pl-PL" altLang="pl-PL" sz="2000" b="1" dirty="0">
                <a:latin typeface="Calibri" pitchFamily="34" charset="0"/>
              </a:rPr>
            </a:br>
            <a:r>
              <a:rPr lang="pl-PL" altLang="pl-PL" sz="2000" b="1" dirty="0">
                <a:latin typeface="Calibri" pitchFamily="34" charset="0"/>
              </a:rPr>
              <a:t>81 462 38 31 </a:t>
            </a:r>
          </a:p>
          <a:p>
            <a:pPr algn="ctr"/>
            <a:endParaRPr lang="pl-PL" altLang="pl-PL" sz="2000" b="1" dirty="0">
              <a:latin typeface="Calibri" pitchFamily="34" charset="0"/>
              <a:hlinkClick r:id="rId4"/>
            </a:endParaRPr>
          </a:p>
          <a:p>
            <a:pPr algn="ctr"/>
            <a:r>
              <a:rPr lang="pl-PL" altLang="pl-PL" sz="2000" b="1" dirty="0">
                <a:latin typeface="Calibri" pitchFamily="34" charset="0"/>
                <a:hlinkClick r:id="rId4"/>
              </a:rPr>
              <a:t>info.lawp@lubelskie.pl</a:t>
            </a:r>
            <a:r>
              <a:rPr lang="pl-PL" altLang="pl-PL" sz="2000" b="1" dirty="0">
                <a:latin typeface="Calibri" pitchFamily="34" charset="0"/>
              </a:rPr>
              <a:t> </a:t>
            </a:r>
          </a:p>
          <a:p>
            <a:pPr algn="ctr"/>
            <a:endParaRPr lang="pl-PL" altLang="pl-PL" sz="2000" b="1" dirty="0">
              <a:latin typeface="Calibri" pitchFamily="34" charset="0"/>
            </a:endParaRPr>
          </a:p>
          <a:p>
            <a:pPr algn="ctr"/>
            <a:r>
              <a:rPr lang="pl-PL" altLang="pl-PL" sz="2000" b="1" dirty="0">
                <a:latin typeface="Calibri" pitchFamily="34" charset="0"/>
              </a:rPr>
              <a:t>ul. Wojciechowska 9a, Lublin</a:t>
            </a:r>
          </a:p>
          <a:p>
            <a:pPr algn="ctr"/>
            <a:endParaRPr lang="pl-PL" altLang="pl-PL" sz="2000" b="1" dirty="0">
              <a:latin typeface="Calibri" pitchFamily="34" charset="0"/>
            </a:endParaRPr>
          </a:p>
          <a:p>
            <a:pPr algn="ctr"/>
            <a:r>
              <a:rPr lang="pl-PL" altLang="pl-PL" sz="2000" b="1" dirty="0">
                <a:latin typeface="Calibri" pitchFamily="34" charset="0"/>
              </a:rPr>
              <a:t>poniedziałek - piątek</a:t>
            </a:r>
          </a:p>
          <a:p>
            <a:pPr algn="ctr"/>
            <a:r>
              <a:rPr lang="pl-PL" altLang="pl-PL" sz="2000" b="1" dirty="0">
                <a:latin typeface="Calibri" pitchFamily="34" charset="0"/>
              </a:rPr>
              <a:t>7.30-15.30</a:t>
            </a:r>
          </a:p>
          <a:p>
            <a:pPr algn="ctr"/>
            <a:endParaRPr lang="pl-PL" altLang="pl-PL" sz="2000" b="1" dirty="0">
              <a:latin typeface="Calibri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200133" cy="57606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3E5B222-66F8-4DD4-BFB0-F941BA6A9C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7061"/>
            <a:ext cx="914400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92906"/>
      </p:ext>
    </p:extLst>
  </p:cSld>
  <p:clrMapOvr>
    <a:masterClrMapping/>
  </p:clrMapOvr>
  <p:transition spd="slow" advTm="1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7" y="234208"/>
            <a:ext cx="1152278" cy="553094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6E917EFF-B8FD-42A3-B52D-026BBDEDA0EC}"/>
              </a:ext>
            </a:extLst>
          </p:cNvPr>
          <p:cNvSpPr txBox="1"/>
          <p:nvPr/>
        </p:nvSpPr>
        <p:spPr>
          <a:xfrm>
            <a:off x="1723833" y="210961"/>
            <a:ext cx="530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Nabory wniosków w 2019r.</a:t>
            </a:r>
          </a:p>
        </p:txBody>
      </p:sp>
      <p:sp>
        <p:nvSpPr>
          <p:cNvPr id="8" name="Prostokąt 7"/>
          <p:cNvSpPr/>
          <p:nvPr/>
        </p:nvSpPr>
        <p:spPr>
          <a:xfrm>
            <a:off x="4557929" y="3570859"/>
            <a:ext cx="15324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b="1" dirty="0">
                <a:solidFill>
                  <a:schemeClr val="bg1"/>
                </a:solidFill>
              </a:rPr>
              <a:t>3.9 Udział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w targach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i misjach </a:t>
            </a:r>
          </a:p>
        </p:txBody>
      </p:sp>
      <p:sp>
        <p:nvSpPr>
          <p:cNvPr id="9" name="Prostokąt 8"/>
          <p:cNvSpPr/>
          <p:nvPr/>
        </p:nvSpPr>
        <p:spPr>
          <a:xfrm>
            <a:off x="2515580" y="3717032"/>
            <a:ext cx="1624372" cy="72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b="1" dirty="0">
                <a:solidFill>
                  <a:schemeClr val="bg1"/>
                </a:solidFill>
              </a:rPr>
              <a:t>3.5 Bon na doradztwo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649454"/>
              </p:ext>
            </p:extLst>
          </p:nvPr>
        </p:nvGraphicFramePr>
        <p:xfrm>
          <a:off x="528086" y="908720"/>
          <a:ext cx="8076362" cy="485794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6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6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599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NAZWA DZIAŁANIA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TERMIN</a:t>
                      </a:r>
                      <a:r>
                        <a:rPr lang="pl-PL" sz="1600" baseline="0" dirty="0"/>
                        <a:t> NABORU</a:t>
                      </a:r>
                      <a:endParaRPr lang="pl-PL" sz="1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ALOKACJA PRZEZNACZONA 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NA KONKURS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657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Działanie 3.9 Udział w targach</a:t>
                      </a:r>
                      <a:r>
                        <a:rPr lang="pl-PL" sz="1600" b="1" baseline="0" dirty="0"/>
                        <a:t> i misjach</a:t>
                      </a:r>
                      <a:endParaRPr lang="pl-PL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30.06.19 - 31.07.19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  5 153 280,00 zł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395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Działanie</a:t>
                      </a:r>
                      <a:r>
                        <a:rPr lang="pl-PL" sz="1600" b="1" baseline="0" dirty="0"/>
                        <a:t> 1.2 Badania celowe</a:t>
                      </a:r>
                      <a:endParaRPr lang="pl-PL" sz="16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sierpień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43 146 000,00 zł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86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Działanie 5.1 Poprawa efektywności</a:t>
                      </a:r>
                      <a:r>
                        <a:rPr lang="pl-PL" sz="1600" b="1" baseline="0" dirty="0"/>
                        <a:t> energetycznej przedsiębiorstw</a:t>
                      </a:r>
                      <a:endParaRPr lang="pl-PL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wrzesień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45 303 300,00 zł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395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Działanie 3.5 Bon na doradztwo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październik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26 200 874,47 zł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586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Działanie 3.7 Wzrost konkurencyjności MŚP</a:t>
                      </a:r>
                    </a:p>
                    <a:p>
                      <a:pPr algn="ctr"/>
                      <a:r>
                        <a:rPr lang="pl-PL" sz="1600" b="1" dirty="0"/>
                        <a:t>                   w formie pomocy zwrotnej</a:t>
                      </a:r>
                      <a:endParaRPr lang="pl-PL" sz="3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listopad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43 146 000,00 zł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586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Działanie 4.2 Produkcja</a:t>
                      </a:r>
                      <a:r>
                        <a:rPr lang="pl-PL" sz="1600" b="1" baseline="0" dirty="0"/>
                        <a:t> energii z OZE </a:t>
                      </a:r>
                      <a:br>
                        <a:rPr lang="pl-PL" sz="1600" b="1" baseline="0" dirty="0"/>
                      </a:br>
                      <a:r>
                        <a:rPr lang="pl-PL" sz="1600" b="1" baseline="0" dirty="0"/>
                        <a:t>w przedsiębiorstwach</a:t>
                      </a:r>
                      <a:endParaRPr lang="pl-PL" sz="16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styczeń 2020r.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45 303 300,00 zł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586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SUMA ALOKACJI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208 252 754,47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54033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067608" y="3778851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                                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DCB8D84-CADA-4DB9-8E3D-1607E35DFD5A}"/>
              </a:ext>
            </a:extLst>
          </p:cNvPr>
          <p:cNvSpPr/>
          <p:nvPr/>
        </p:nvSpPr>
        <p:spPr>
          <a:xfrm>
            <a:off x="509868" y="4265862"/>
            <a:ext cx="78715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Zakres wsparcia:  </a:t>
            </a:r>
            <a:r>
              <a:rPr lang="pl-PL" dirty="0"/>
              <a:t>projekty polegające na udziale przedsiębiorstw z sektora MŚP </a:t>
            </a:r>
            <a:br>
              <a:rPr lang="pl-PL" dirty="0"/>
            </a:br>
            <a:r>
              <a:rPr lang="pl-PL" dirty="0"/>
              <a:t>w targach i wystawach krajowych o charakterze międzynarodowym </a:t>
            </a:r>
            <a:br>
              <a:rPr lang="pl-PL" dirty="0"/>
            </a:br>
            <a:r>
              <a:rPr lang="pl-PL" dirty="0"/>
              <a:t>oraz w zagranicznych targach, wystawach i misjach gospodarczych, wynikających </a:t>
            </a:r>
            <a:br>
              <a:rPr lang="pl-PL" dirty="0"/>
            </a:br>
            <a:r>
              <a:rPr lang="pl-PL" dirty="0"/>
              <a:t>ze strategii/planów rozwoju danego podmiotu lub innych równoważnych dokumentów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AA0E7C6-24E6-4827-9B13-BA15B09EE632}"/>
              </a:ext>
            </a:extLst>
          </p:cNvPr>
          <p:cNvSpPr txBox="1"/>
          <p:nvPr/>
        </p:nvSpPr>
        <p:spPr>
          <a:xfrm>
            <a:off x="1067608" y="455879"/>
            <a:ext cx="7129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Działanie 3.9  UDZIAŁ W TARGACH I MISJACH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99812FE-0203-44B2-B2AE-BA575C0239CF}"/>
              </a:ext>
            </a:extLst>
          </p:cNvPr>
          <p:cNvSpPr/>
          <p:nvPr/>
        </p:nvSpPr>
        <p:spPr>
          <a:xfrm>
            <a:off x="478402" y="3526861"/>
            <a:ext cx="7566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Wnioskodawca: </a:t>
            </a:r>
            <a:r>
              <a:rPr lang="pl-PL" dirty="0"/>
              <a:t>mikro, małe i średnie przedsiębiorstwa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EFFAF56-E637-4A41-8F19-3FF8DDCDFF1B}"/>
              </a:ext>
            </a:extLst>
          </p:cNvPr>
          <p:cNvSpPr/>
          <p:nvPr/>
        </p:nvSpPr>
        <p:spPr>
          <a:xfrm>
            <a:off x="500882" y="1556792"/>
            <a:ext cx="413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Cel Działania: </a:t>
            </a:r>
            <a:r>
              <a:rPr lang="pl-PL" u="sng" dirty="0">
                <a:solidFill>
                  <a:srgbClr val="FF0000"/>
                </a:solidFill>
              </a:rPr>
              <a:t>zdobycie  nowych rynków zbytu oraz zwiększenia konkurencyjności oferty przedsiębiorstw z sektora MŚP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5B4E050-CB58-489A-AD0F-2439AB9BA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57961"/>
            <a:ext cx="3843014" cy="2552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185180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067608" y="3778851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                                 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0" y="203990"/>
            <a:ext cx="1200133" cy="576064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614BEAE-6927-44E6-93FD-24CD97F62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878357"/>
              </p:ext>
            </p:extLst>
          </p:nvPr>
        </p:nvGraphicFramePr>
        <p:xfrm>
          <a:off x="870438" y="3073327"/>
          <a:ext cx="7403123" cy="1475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5839">
                  <a:extLst>
                    <a:ext uri="{9D8B030D-6E8A-4147-A177-3AD203B41FA5}">
                      <a16:colId xmlns:a16="http://schemas.microsoft.com/office/drawing/2014/main" val="2348420531"/>
                    </a:ext>
                  </a:extLst>
                </a:gridCol>
                <a:gridCol w="2593642">
                  <a:extLst>
                    <a:ext uri="{9D8B030D-6E8A-4147-A177-3AD203B41FA5}">
                      <a16:colId xmlns:a16="http://schemas.microsoft.com/office/drawing/2014/main" val="843350103"/>
                    </a:ext>
                  </a:extLst>
                </a:gridCol>
                <a:gridCol w="2593642">
                  <a:extLst>
                    <a:ext uri="{9D8B030D-6E8A-4147-A177-3AD203B41FA5}">
                      <a16:colId xmlns:a16="http://schemas.microsoft.com/office/drawing/2014/main" val="3600459367"/>
                    </a:ext>
                  </a:extLst>
                </a:gridCol>
              </a:tblGrid>
              <a:tr h="65248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Przedsiębiorca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Maksymalne dofinansowanie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Minimalny </a:t>
                      </a:r>
                    </a:p>
                    <a:p>
                      <a:pPr algn="ctr"/>
                      <a:r>
                        <a:rPr lang="pl-PL" sz="1800" dirty="0"/>
                        <a:t>wkład własny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9882570"/>
                  </a:ext>
                </a:extLst>
              </a:tr>
              <a:tr h="700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Mikro, Mały, Średni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80 %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>
                        <a:effectLst/>
                        <a:latin typeface="+mn-lt"/>
                      </a:endParaRPr>
                    </a:p>
                    <a:p>
                      <a:pPr marL="0" marR="0" lvl="0" indent="0" algn="ctr" defTabSz="385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  <a:latin typeface="+mn-lt"/>
                        </a:rPr>
                        <a:t>20 %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pl-PL" sz="18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43376"/>
                  </a:ext>
                </a:extLst>
              </a:tr>
            </a:tbl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id="{899F7DCE-1F0D-4D5E-87BE-F9A5CC6E021E}"/>
              </a:ext>
            </a:extLst>
          </p:cNvPr>
          <p:cNvSpPr/>
          <p:nvPr/>
        </p:nvSpPr>
        <p:spPr>
          <a:xfrm>
            <a:off x="267300" y="2348126"/>
            <a:ext cx="8892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Maksymalny dopuszczalny procentowy poziom dofinansowania i minimalny wkład własny: </a:t>
            </a: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B248B77-CBF1-4171-8BF3-3E16BC8E3745}"/>
              </a:ext>
            </a:extLst>
          </p:cNvPr>
          <p:cNvSpPr/>
          <p:nvPr/>
        </p:nvSpPr>
        <p:spPr>
          <a:xfrm>
            <a:off x="683568" y="4822929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/>
              <a:t>Pomoc udzielana w ramach Działania ma charakter </a:t>
            </a:r>
            <a:r>
              <a:rPr lang="pl-PL" b="1" dirty="0"/>
              <a:t>pomocy de </a:t>
            </a:r>
            <a:r>
              <a:rPr lang="pl-PL" b="1" dirty="0" err="1"/>
              <a:t>minimis</a:t>
            </a:r>
            <a:r>
              <a:rPr lang="pl-PL" b="1" dirty="0"/>
              <a:t>. </a:t>
            </a:r>
          </a:p>
          <a:p>
            <a:pPr lvl="0" algn="ctr"/>
            <a:endParaRPr lang="pl-PL" b="1" dirty="0">
              <a:solidFill>
                <a:prstClr val="black"/>
              </a:solidFill>
            </a:endParaRPr>
          </a:p>
          <a:p>
            <a:pPr lvl="0" algn="ctr"/>
            <a:endParaRPr lang="pl-PL" b="1" dirty="0">
              <a:solidFill>
                <a:prstClr val="black"/>
              </a:solidFill>
            </a:endParaRPr>
          </a:p>
          <a:p>
            <a:pPr lvl="0" algn="ctr"/>
            <a:r>
              <a:rPr lang="pl-PL" b="1" dirty="0">
                <a:solidFill>
                  <a:prstClr val="black"/>
                </a:solidFill>
              </a:rPr>
              <a:t>Termin naboru 30.06.2019 – 31.07.2019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14DCCFF-5611-499E-A776-AA9D54FCBE64}"/>
              </a:ext>
            </a:extLst>
          </p:cNvPr>
          <p:cNvSpPr/>
          <p:nvPr/>
        </p:nvSpPr>
        <p:spPr>
          <a:xfrm>
            <a:off x="934718" y="980728"/>
            <a:ext cx="5941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pl-PL" dirty="0"/>
              <a:t>minimalna wartość projektu:                brak ograniczeń</a:t>
            </a:r>
          </a:p>
          <a:p>
            <a:r>
              <a:rPr lang="pl-PL" dirty="0"/>
              <a:t>       maksymalna wartość projektu:             brak ograniczeń</a:t>
            </a:r>
          </a:p>
          <a:p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EA3CCBD-C5D4-4EAE-A0D0-BD5943EB0F4E}"/>
              </a:ext>
            </a:extLst>
          </p:cNvPr>
          <p:cNvSpPr txBox="1"/>
          <p:nvPr/>
        </p:nvSpPr>
        <p:spPr>
          <a:xfrm>
            <a:off x="2200461" y="314402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Działanie 3.9  UDZIAŁ W TARGACH I MISJACH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3575E35-B709-4CBA-B265-2E2E9E7A7096}"/>
              </a:ext>
            </a:extLst>
          </p:cNvPr>
          <p:cNvSpPr/>
          <p:nvPr/>
        </p:nvSpPr>
        <p:spPr>
          <a:xfrm>
            <a:off x="1331640" y="1699037"/>
            <a:ext cx="6234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minimalna kwota wsparcia:                      5 000,00 PLN</a:t>
            </a:r>
          </a:p>
          <a:p>
            <a:r>
              <a:rPr lang="pl-PL" dirty="0"/>
              <a:t>maksymalna kwota wsparcia:              120 000,00 PLN</a:t>
            </a:r>
          </a:p>
        </p:txBody>
      </p:sp>
    </p:spTree>
    <p:extLst>
      <p:ext uri="{BB962C8B-B14F-4D97-AF65-F5344CB8AC3E}">
        <p14:creationId xmlns:p14="http://schemas.microsoft.com/office/powerpoint/2010/main" val="239212162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067608" y="3778851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                                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DCB8D84-CADA-4DB9-8E3D-1607E35DFD5A}"/>
              </a:ext>
            </a:extLst>
          </p:cNvPr>
          <p:cNvSpPr/>
          <p:nvPr/>
        </p:nvSpPr>
        <p:spPr>
          <a:xfrm>
            <a:off x="565000" y="3124668"/>
            <a:ext cx="80871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Zakres wsparcia:	</a:t>
            </a:r>
            <a:r>
              <a:rPr lang="pl-PL" dirty="0"/>
              <a:t>projekty polegające na opracowaniu nowych produktów/usług, procesów lub też wprowadzeniu znaczących ulepszeń do istniejących produktów/ usług, procesów. Wsparciem zostaną objęte koszty przeprowadzenia badań przemysłowych oraz eksperymentalnych prac rozwojowych, w tym m.in. koszty: aparatury, sprzętu, budynków i gruntów (w zakresie i przez okres, w jakim są one wykorzystywane na potrzeby projektu); koszty personelu zaangażowanego </a:t>
            </a:r>
            <a:br>
              <a:rPr lang="pl-PL" dirty="0"/>
            </a:br>
            <a:r>
              <a:rPr lang="pl-PL" dirty="0"/>
              <a:t>w projekt; koszty badań; wartości niematerialnych i prawnych, ekspertyz, analiz, usług doradczych świadczonych wyłącznie na potrzeby projektu</a:t>
            </a:r>
            <a:endParaRPr lang="pl-PL" b="1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AA0E7C6-24E6-4827-9B13-BA15B09EE632}"/>
              </a:ext>
            </a:extLst>
          </p:cNvPr>
          <p:cNvSpPr txBox="1"/>
          <p:nvPr/>
        </p:nvSpPr>
        <p:spPr>
          <a:xfrm>
            <a:off x="2123728" y="260648"/>
            <a:ext cx="5232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Działanie 1.2  BADANIA CELOWE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99812FE-0203-44B2-B2AE-BA575C0239CF}"/>
              </a:ext>
            </a:extLst>
          </p:cNvPr>
          <p:cNvSpPr/>
          <p:nvPr/>
        </p:nvSpPr>
        <p:spPr>
          <a:xfrm>
            <a:off x="570442" y="2605354"/>
            <a:ext cx="7764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Wnioskodawca:     </a:t>
            </a:r>
            <a:r>
              <a:rPr lang="pl-PL" dirty="0"/>
              <a:t>mikro, małe, średnie i duże przedsiębiorstwa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275856" y="908720"/>
            <a:ext cx="5376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>
                <a:solidFill>
                  <a:schemeClr val="accent1">
                    <a:lumMod val="50000"/>
                  </a:schemeClr>
                </a:solidFill>
              </a:rPr>
              <a:t>Cel Działania</a:t>
            </a:r>
            <a:r>
              <a:rPr lang="pl-PL" sz="1600" dirty="0"/>
              <a:t>: </a:t>
            </a:r>
            <a:r>
              <a:rPr lang="pl-PL" sz="1600" u="sng" dirty="0">
                <a:solidFill>
                  <a:srgbClr val="FF0000"/>
                </a:solidFill>
              </a:rPr>
              <a:t>zwiększenie udziału sektora przedsiębiorstw </a:t>
            </a:r>
          </a:p>
          <a:p>
            <a:pPr algn="just"/>
            <a:r>
              <a:rPr lang="pl-PL" sz="1600" u="sng" dirty="0">
                <a:solidFill>
                  <a:srgbClr val="FF0000"/>
                </a:solidFill>
              </a:rPr>
              <a:t>w ogólnej wartości nakładów na działalność badawczo-rozwojową w regionie oraz zwiększenie skali wdrażanych innowacji przez przedsiębiorstwa z sektora MŚP prowadzące działalność gospodarczą na terenie województwa lubelskiego</a:t>
            </a:r>
            <a:endParaRPr lang="pl-PL" sz="1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1456"/>
            <a:ext cx="2256248" cy="225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5436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067608" y="3778851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                                 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2" y="292586"/>
            <a:ext cx="1200133" cy="57606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835696" y="292586"/>
            <a:ext cx="5916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Działanie 1.2  BADANIA CELOWE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614BEAE-6927-44E6-93FD-24CD97F62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596198"/>
              </p:ext>
            </p:extLst>
          </p:nvPr>
        </p:nvGraphicFramePr>
        <p:xfrm>
          <a:off x="1118064" y="3140968"/>
          <a:ext cx="6099334" cy="2126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5600">
                  <a:extLst>
                    <a:ext uri="{9D8B030D-6E8A-4147-A177-3AD203B41FA5}">
                      <a16:colId xmlns:a16="http://schemas.microsoft.com/office/drawing/2014/main" val="2348420531"/>
                    </a:ext>
                  </a:extLst>
                </a:gridCol>
                <a:gridCol w="2136867">
                  <a:extLst>
                    <a:ext uri="{9D8B030D-6E8A-4147-A177-3AD203B41FA5}">
                      <a16:colId xmlns:a16="http://schemas.microsoft.com/office/drawing/2014/main" val="843350103"/>
                    </a:ext>
                  </a:extLst>
                </a:gridCol>
                <a:gridCol w="2136867">
                  <a:extLst>
                    <a:ext uri="{9D8B030D-6E8A-4147-A177-3AD203B41FA5}">
                      <a16:colId xmlns:a16="http://schemas.microsoft.com/office/drawing/2014/main" val="3600459367"/>
                    </a:ext>
                  </a:extLst>
                </a:gridCol>
              </a:tblGrid>
              <a:tr h="913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Przedsiębiorca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Badania przemysłowe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Eksperymentalne prace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rozwojowe: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882570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Mikro, mały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43376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Średni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75%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50%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492181"/>
                  </a:ext>
                </a:extLst>
              </a:tr>
              <a:tr h="375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Duży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65%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40%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18578"/>
                  </a:ext>
                </a:extLst>
              </a:tr>
            </a:tbl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id="{899F7DCE-1F0D-4D5E-87BE-F9A5CC6E021E}"/>
              </a:ext>
            </a:extLst>
          </p:cNvPr>
          <p:cNvSpPr/>
          <p:nvPr/>
        </p:nvSpPr>
        <p:spPr>
          <a:xfrm>
            <a:off x="961577" y="2688033"/>
            <a:ext cx="6456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Maksymalny dopuszczalny procentowy poziom dofinansowania: </a:t>
            </a: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14DCCFF-5611-499E-A776-AA9D54FCBE64}"/>
              </a:ext>
            </a:extLst>
          </p:cNvPr>
          <p:cNvSpPr/>
          <p:nvPr/>
        </p:nvSpPr>
        <p:spPr>
          <a:xfrm>
            <a:off x="1067608" y="999126"/>
            <a:ext cx="5582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       minimalna kwota wsparcia:                    20 000,00 PLN</a:t>
            </a:r>
          </a:p>
          <a:p>
            <a:r>
              <a:rPr lang="pl-PL" dirty="0"/>
              <a:t>        maksymalna kwota wsparcia:           3 000 000,00 PLN</a:t>
            </a:r>
          </a:p>
          <a:p>
            <a:r>
              <a:rPr lang="pl-PL" dirty="0"/>
              <a:t>       </a:t>
            </a:r>
          </a:p>
          <a:p>
            <a:r>
              <a:rPr lang="pl-PL" dirty="0"/>
              <a:t>        minimalna wartość projektu:                 80 000,00 PLN</a:t>
            </a:r>
          </a:p>
          <a:p>
            <a:r>
              <a:rPr lang="pl-PL" dirty="0"/>
              <a:t>        maksymalna wartość projektu:         5 000 000,00 PLN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547664" y="540105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Termin naboru przewidziany jest na sierpień 2019</a:t>
            </a:r>
          </a:p>
        </p:txBody>
      </p:sp>
    </p:spTree>
    <p:extLst>
      <p:ext uri="{BB962C8B-B14F-4D97-AF65-F5344CB8AC3E}">
        <p14:creationId xmlns:p14="http://schemas.microsoft.com/office/powerpoint/2010/main" val="191913664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067608" y="3778851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                                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DCB8D84-CADA-4DB9-8E3D-1607E35DFD5A}"/>
              </a:ext>
            </a:extLst>
          </p:cNvPr>
          <p:cNvSpPr/>
          <p:nvPr/>
        </p:nvSpPr>
        <p:spPr>
          <a:xfrm>
            <a:off x="291192" y="3617212"/>
            <a:ext cx="8758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dirty="0"/>
          </a:p>
          <a:p>
            <a:pPr lvl="0" algn="just"/>
            <a:endParaRPr lang="pl-PL" sz="16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AA0E7C6-24E6-4827-9B13-BA15B09EE632}"/>
              </a:ext>
            </a:extLst>
          </p:cNvPr>
          <p:cNvSpPr txBox="1"/>
          <p:nvPr/>
        </p:nvSpPr>
        <p:spPr>
          <a:xfrm>
            <a:off x="3654787" y="404664"/>
            <a:ext cx="4747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Działanie 5.1 POPRAWA EFEKTYWNOŚCI ENERGETYCZNEJ PRZEDSIĘBIORSTW</a:t>
            </a:r>
            <a:endParaRPr lang="pl-PL" b="1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99812FE-0203-44B2-B2AE-BA575C0239CF}"/>
              </a:ext>
            </a:extLst>
          </p:cNvPr>
          <p:cNvSpPr/>
          <p:nvPr/>
        </p:nvSpPr>
        <p:spPr>
          <a:xfrm>
            <a:off x="270403" y="3230146"/>
            <a:ext cx="8484182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Wnioskodawca:</a:t>
            </a:r>
          </a:p>
          <a:p>
            <a:endParaRPr lang="pl-PL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mikro, małe i średnie przedsiębiorstwa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spółki prawa handlowego, w których większość udziałów lub akcji posiadają jednostki </a:t>
            </a:r>
            <a:br>
              <a:rPr lang="pl-PL" dirty="0"/>
            </a:br>
            <a:r>
              <a:rPr lang="pl-PL" dirty="0"/>
              <a:t>samorządu terytorialnego lub ich związki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EFFAF56-E637-4A41-8F19-3FF8DDCDFF1B}"/>
              </a:ext>
            </a:extLst>
          </p:cNvPr>
          <p:cNvSpPr/>
          <p:nvPr/>
        </p:nvSpPr>
        <p:spPr>
          <a:xfrm>
            <a:off x="3345552" y="1268760"/>
            <a:ext cx="5474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Cel Działania: </a:t>
            </a:r>
            <a:r>
              <a:rPr lang="pl-PL" u="sng" dirty="0">
                <a:solidFill>
                  <a:srgbClr val="FF0000"/>
                </a:solidFill>
              </a:rPr>
              <a:t>stworzenie we wspartych przedsiębiorstwach systemu produkcji, uwzględniającego zasady zrównoważonego wykorzystywania zasobów, </a:t>
            </a:r>
            <a:br>
              <a:rPr lang="pl-PL" u="sng" dirty="0">
                <a:solidFill>
                  <a:srgbClr val="FF0000"/>
                </a:solidFill>
              </a:rPr>
            </a:br>
            <a:r>
              <a:rPr lang="pl-PL" u="sng" dirty="0">
                <a:solidFill>
                  <a:srgbClr val="FF0000"/>
                </a:solidFill>
              </a:rPr>
              <a:t>a poprawa efektywności energetycznej wpłynie na bardziej efektywny system produkcji, a w konsekwencji na wzrost konkurencyjności gospodarki</a:t>
            </a:r>
          </a:p>
          <a:p>
            <a:pPr algn="just"/>
            <a:endParaRPr lang="pl-PL" u="sng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3496"/>
            <a:ext cx="302311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3139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067608" y="3778851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                                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AA0E7C6-24E6-4827-9B13-BA15B09EE632}"/>
              </a:ext>
            </a:extLst>
          </p:cNvPr>
          <p:cNvSpPr txBox="1"/>
          <p:nvPr/>
        </p:nvSpPr>
        <p:spPr>
          <a:xfrm>
            <a:off x="395536" y="404664"/>
            <a:ext cx="8006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Działanie 5.1 POPRAWA EFEKTYWNOŚCI ENERGETYCZNEJ PRZEDSIĘBIORSTW</a:t>
            </a:r>
            <a:endParaRPr lang="pl-PL" b="1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906136F-2991-41A0-807C-DD147082E7A3}"/>
              </a:ext>
            </a:extLst>
          </p:cNvPr>
          <p:cNvSpPr txBox="1"/>
          <p:nvPr/>
        </p:nvSpPr>
        <p:spPr>
          <a:xfrm>
            <a:off x="323528" y="1112551"/>
            <a:ext cx="849694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Zakres wsparcia:</a:t>
            </a:r>
            <a:endParaRPr lang="pl-PL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l-PL" dirty="0"/>
              <a:t>1. Głęboka termomodernizacja obiektów w przedsiębiorstwach;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l-PL" dirty="0"/>
              <a:t>2. Technologie odzysku energii wraz z systemem wykorzystania energii ciepła odpadowego w ramach przedsiębiorstwa;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l-PL" dirty="0"/>
              <a:t>3. Budowa i przebudowa/wymiana źródeł ciepła, w tym zastosowanie systemów grzewczych opartych na odnawialnych źródłach energii (o ile wynika to </a:t>
            </a:r>
            <a:br>
              <a:rPr lang="pl-PL" dirty="0"/>
            </a:br>
            <a:r>
              <a:rPr lang="pl-PL" dirty="0"/>
              <a:t>z przeprowadzonego audytu energetycznego). </a:t>
            </a:r>
            <a:endParaRPr lang="pl-PL" sz="1200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W ramach ww. typów projektów polegających na poprawie efektywności energetycznej możliwa jest budowa/rozbudowa jednostek wytwarzania energii elektrycznej i ciepła </a:t>
            </a:r>
            <a:br>
              <a:rPr lang="pl-PL" dirty="0"/>
            </a:br>
            <a:r>
              <a:rPr lang="pl-PL" dirty="0"/>
              <a:t>w wysokosprawnej kogeneracji oraz budowa i przebudowa instalacji OZE (o ile wynika </a:t>
            </a:r>
            <a:br>
              <a:rPr lang="pl-PL" dirty="0"/>
            </a:br>
            <a:r>
              <a:rPr lang="pl-PL" dirty="0"/>
              <a:t>to z przeprowadzonego audytu energetycznego). Ponadto jednym z elementów projektu może być wprowadzenie systemów zarządzania energią w przedsiębiorstwie (o ile wynika to z audytu energetycznego)</a:t>
            </a:r>
          </a:p>
        </p:txBody>
      </p:sp>
    </p:spTree>
    <p:extLst>
      <p:ext uri="{BB962C8B-B14F-4D97-AF65-F5344CB8AC3E}">
        <p14:creationId xmlns:p14="http://schemas.microsoft.com/office/powerpoint/2010/main" val="275937710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067608" y="3778851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                                 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0" y="203990"/>
            <a:ext cx="1200133" cy="576064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3575E35-B709-4CBA-B265-2E2E9E7A7096}"/>
              </a:ext>
            </a:extLst>
          </p:cNvPr>
          <p:cNvSpPr/>
          <p:nvPr/>
        </p:nvSpPr>
        <p:spPr>
          <a:xfrm>
            <a:off x="1136450" y="2420888"/>
            <a:ext cx="6234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minimalna wartość projektu:                 brak ograniczeń</a:t>
            </a:r>
          </a:p>
          <a:p>
            <a:r>
              <a:rPr lang="pl-PL" dirty="0"/>
              <a:t>maksymalna wartość projektu:              brak ograniczeń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99F7DCE-1F0D-4D5E-87BE-F9A5CC6E021E}"/>
              </a:ext>
            </a:extLst>
          </p:cNvPr>
          <p:cNvSpPr/>
          <p:nvPr/>
        </p:nvSpPr>
        <p:spPr>
          <a:xfrm>
            <a:off x="251520" y="3356992"/>
            <a:ext cx="8892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Maksymalny dopuszczalny procentowy poziom dofinansowania: </a:t>
            </a: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B248B77-CBF1-4171-8BF3-3E16BC8E3745}"/>
              </a:ext>
            </a:extLst>
          </p:cNvPr>
          <p:cNvSpPr/>
          <p:nvPr/>
        </p:nvSpPr>
        <p:spPr>
          <a:xfrm>
            <a:off x="1467433" y="5733256"/>
            <a:ext cx="5888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Termin naboru przewidziany jest na wrzesień 2019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14DCCFF-5611-499E-A776-AA9D54FCBE64}"/>
              </a:ext>
            </a:extLst>
          </p:cNvPr>
          <p:cNvSpPr/>
          <p:nvPr/>
        </p:nvSpPr>
        <p:spPr>
          <a:xfrm>
            <a:off x="700198" y="1009159"/>
            <a:ext cx="7688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       minimalna kwota wsparcia:                         10 000,00 PLN</a:t>
            </a:r>
          </a:p>
          <a:p>
            <a:r>
              <a:rPr lang="pl-PL" dirty="0"/>
              <a:t>        maksymalna kwota wsparcia:</a:t>
            </a:r>
          </a:p>
          <a:p>
            <a:r>
              <a:rPr lang="pl-PL" dirty="0"/>
              <a:t>        dla MŚP 			          500 000,00 PLN</a:t>
            </a:r>
            <a:br>
              <a:rPr lang="pl-PL" dirty="0"/>
            </a:br>
            <a:r>
              <a:rPr lang="pl-PL" dirty="0"/>
              <a:t>        dla przedsiębiorstw spoza MŚP              1 000 000,00 PLN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10A5CC3-738C-4FE6-B41D-72F12679CBA1}"/>
              </a:ext>
            </a:extLst>
          </p:cNvPr>
          <p:cNvSpPr txBox="1"/>
          <p:nvPr/>
        </p:nvSpPr>
        <p:spPr>
          <a:xfrm>
            <a:off x="2123728" y="138079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Działanie 5.1 POPRAWA EFEKTYWNOŚCI ENERGETYCZNEJ PRZEDSIĘBIORSTW</a:t>
            </a:r>
            <a:endParaRPr lang="pl-PL" b="1" dirty="0"/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8FB293D0-554D-4CD0-8275-4B795CA48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711274"/>
              </p:ext>
            </p:extLst>
          </p:nvPr>
        </p:nvGraphicFramePr>
        <p:xfrm>
          <a:off x="1118063" y="3778851"/>
          <a:ext cx="6550280" cy="1906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0574">
                  <a:extLst>
                    <a:ext uri="{9D8B030D-6E8A-4147-A177-3AD203B41FA5}">
                      <a16:colId xmlns:a16="http://schemas.microsoft.com/office/drawing/2014/main" val="2348420531"/>
                    </a:ext>
                  </a:extLst>
                </a:gridCol>
                <a:gridCol w="2294853">
                  <a:extLst>
                    <a:ext uri="{9D8B030D-6E8A-4147-A177-3AD203B41FA5}">
                      <a16:colId xmlns:a16="http://schemas.microsoft.com/office/drawing/2014/main" val="843350103"/>
                    </a:ext>
                  </a:extLst>
                </a:gridCol>
                <a:gridCol w="2294853">
                  <a:extLst>
                    <a:ext uri="{9D8B030D-6E8A-4147-A177-3AD203B41FA5}">
                      <a16:colId xmlns:a16="http://schemas.microsoft.com/office/drawing/2014/main" val="3600459367"/>
                    </a:ext>
                  </a:extLst>
                </a:gridCol>
              </a:tblGrid>
              <a:tr h="1077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Przedsiębiorca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Maksymalne dofinansowanie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Minimalny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wkład własny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882570"/>
                  </a:ext>
                </a:extLst>
              </a:tr>
              <a:tr h="257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Mikro, mały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43376"/>
                  </a:ext>
                </a:extLst>
              </a:tr>
              <a:tr h="257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Średni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55%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45%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492181"/>
                  </a:ext>
                </a:extLst>
              </a:tr>
              <a:tr h="273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Duży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45%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55%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18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99903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 [Automatycznie zapisany]" id="{8C19B0A3-56FE-4045-A72B-904C3F3311C3}" vid="{948F0289-17CF-4857-BCA3-758E576E2CE5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Prezentacja1 [Automatycznie zapisany]</Template>
  <TotalTime>9515</TotalTime>
  <Words>1148</Words>
  <Application>Microsoft Office PowerPoint</Application>
  <PresentationFormat>Pokaz na ekranie (4:3)</PresentationFormat>
  <Paragraphs>246</Paragraphs>
  <Slides>19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Działanie 3.5 BON NA DORADZTWO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Romanek</dc:creator>
  <cp:lastModifiedBy>Olga Sniadecka</cp:lastModifiedBy>
  <cp:revision>902</cp:revision>
  <cp:lastPrinted>2019-06-04T11:42:46Z</cp:lastPrinted>
  <dcterms:created xsi:type="dcterms:W3CDTF">2016-04-04T13:19:19Z</dcterms:created>
  <dcterms:modified xsi:type="dcterms:W3CDTF">2019-06-04T13:06:26Z</dcterms:modified>
</cp:coreProperties>
</file>