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79" r:id="rId4"/>
    <p:sldId id="278" r:id="rId5"/>
    <p:sldId id="314" r:id="rId6"/>
    <p:sldId id="318" r:id="rId7"/>
    <p:sldId id="283" r:id="rId8"/>
    <p:sldId id="280" r:id="rId9"/>
    <p:sldId id="282" r:id="rId10"/>
    <p:sldId id="311" r:id="rId11"/>
    <p:sldId id="304" r:id="rId12"/>
    <p:sldId id="313" r:id="rId13"/>
    <p:sldId id="305" r:id="rId14"/>
    <p:sldId id="321" r:id="rId15"/>
    <p:sldId id="322" r:id="rId16"/>
    <p:sldId id="323" r:id="rId17"/>
    <p:sldId id="324" r:id="rId18"/>
    <p:sldId id="325" r:id="rId19"/>
    <p:sldId id="30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CA5FF-55A8-454B-B345-FBA1364C095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5177B8B-BAEE-4FE9-8E6E-A1B577287E71}">
      <dgm:prSet phldrT="[Tekst]"/>
      <dgm:spPr/>
      <dgm:t>
        <a:bodyPr/>
        <a:lstStyle/>
        <a:p>
          <a:r>
            <a:rPr lang="pl-PL" dirty="0" smtClean="0"/>
            <a:t>ZGŁOŚ POMYSŁ</a:t>
          </a:r>
        </a:p>
      </dgm:t>
    </dgm:pt>
    <dgm:pt modelId="{EA98F848-927A-4963-AB03-AEF3F539D4AE}" type="parTrans" cxnId="{75030A19-33DB-4C3A-8418-B665050B5EC0}">
      <dgm:prSet/>
      <dgm:spPr/>
      <dgm:t>
        <a:bodyPr/>
        <a:lstStyle/>
        <a:p>
          <a:endParaRPr lang="pl-PL"/>
        </a:p>
      </dgm:t>
    </dgm:pt>
    <dgm:pt modelId="{8869C889-1B94-4FDB-8541-477E56709482}" type="sibTrans" cxnId="{75030A19-33DB-4C3A-8418-B665050B5EC0}">
      <dgm:prSet/>
      <dgm:spPr/>
      <dgm:t>
        <a:bodyPr/>
        <a:lstStyle/>
        <a:p>
          <a:endParaRPr lang="pl-PL"/>
        </a:p>
      </dgm:t>
    </dgm:pt>
    <dgm:pt modelId="{74564E54-0F4B-4CFB-9398-67C95D864DC7}">
      <dgm:prSet phldrT="[Tekst]"/>
      <dgm:spPr/>
      <dgm:t>
        <a:bodyPr/>
        <a:lstStyle/>
        <a:p>
          <a:r>
            <a:rPr lang="pl-PL" dirty="0" smtClean="0"/>
            <a:t>WEŹ UDZIAŁ W PROGRAMIE INKUBACJI</a:t>
          </a:r>
        </a:p>
        <a:p>
          <a:endParaRPr lang="pl-PL" dirty="0"/>
        </a:p>
      </dgm:t>
    </dgm:pt>
    <dgm:pt modelId="{9E99A261-E899-4502-8031-72E7F44DC9F9}" type="parTrans" cxnId="{79A57A90-FFBA-449D-94BE-0913DE2096A7}">
      <dgm:prSet/>
      <dgm:spPr/>
      <dgm:t>
        <a:bodyPr/>
        <a:lstStyle/>
        <a:p>
          <a:endParaRPr lang="pl-PL"/>
        </a:p>
      </dgm:t>
    </dgm:pt>
    <dgm:pt modelId="{57E04CB5-7F72-4F39-A1AA-09BEC18D1592}" type="sibTrans" cxnId="{79A57A90-FFBA-449D-94BE-0913DE2096A7}">
      <dgm:prSet/>
      <dgm:spPr/>
      <dgm:t>
        <a:bodyPr/>
        <a:lstStyle/>
        <a:p>
          <a:endParaRPr lang="pl-PL"/>
        </a:p>
      </dgm:t>
    </dgm:pt>
    <dgm:pt modelId="{328EEA98-6A11-445D-9EB0-681D865AA9D7}">
      <dgm:prSet phldrT="[Tekst]"/>
      <dgm:spPr/>
      <dgm:t>
        <a:bodyPr/>
        <a:lstStyle/>
        <a:p>
          <a:r>
            <a:rPr lang="pl-PL" dirty="0" smtClean="0"/>
            <a:t>ZDOBĄDŹ </a:t>
          </a:r>
        </a:p>
        <a:p>
          <a:r>
            <a:rPr lang="pl-PL" dirty="0" smtClean="0"/>
            <a:t>800 TYS. DOFINASOWANIA</a:t>
          </a:r>
          <a:endParaRPr lang="pl-PL" dirty="0"/>
        </a:p>
      </dgm:t>
    </dgm:pt>
    <dgm:pt modelId="{88B320C9-5D37-4579-B017-5C4493CFCA71}" type="parTrans" cxnId="{F4E37A6A-8C51-411F-834D-54B6BE318BC2}">
      <dgm:prSet/>
      <dgm:spPr/>
      <dgm:t>
        <a:bodyPr/>
        <a:lstStyle/>
        <a:p>
          <a:endParaRPr lang="pl-PL"/>
        </a:p>
      </dgm:t>
    </dgm:pt>
    <dgm:pt modelId="{DD5A3224-0E47-4E53-A656-3475978B2509}" type="sibTrans" cxnId="{F4E37A6A-8C51-411F-834D-54B6BE318BC2}">
      <dgm:prSet/>
      <dgm:spPr/>
      <dgm:t>
        <a:bodyPr/>
        <a:lstStyle/>
        <a:p>
          <a:endParaRPr lang="pl-PL"/>
        </a:p>
      </dgm:t>
    </dgm:pt>
    <dgm:pt modelId="{79AD5390-7957-4600-8CEB-7B5C6DF1B6C8}">
      <dgm:prSet phldrT="[Tekst]"/>
      <dgm:spPr/>
      <dgm:t>
        <a:bodyPr/>
        <a:lstStyle/>
        <a:p>
          <a:r>
            <a:rPr lang="pl-PL" dirty="0" smtClean="0"/>
            <a:t>OCZARUJ ŚWIAT</a:t>
          </a:r>
          <a:endParaRPr lang="pl-PL" dirty="0"/>
        </a:p>
      </dgm:t>
    </dgm:pt>
    <dgm:pt modelId="{2F4D15FD-E829-4DE0-9EBD-0BC524741350}" type="parTrans" cxnId="{27310354-1166-462B-B587-842D22A5832B}">
      <dgm:prSet/>
      <dgm:spPr/>
      <dgm:t>
        <a:bodyPr/>
        <a:lstStyle/>
        <a:p>
          <a:endParaRPr lang="pl-PL"/>
        </a:p>
      </dgm:t>
    </dgm:pt>
    <dgm:pt modelId="{160D84B9-4FEF-4002-9478-6389DCD5D472}" type="sibTrans" cxnId="{27310354-1166-462B-B587-842D22A5832B}">
      <dgm:prSet/>
      <dgm:spPr/>
      <dgm:t>
        <a:bodyPr/>
        <a:lstStyle/>
        <a:p>
          <a:endParaRPr lang="pl-PL"/>
        </a:p>
      </dgm:t>
    </dgm:pt>
    <dgm:pt modelId="{658BFA0D-B245-43F0-960D-259D9CCCC157}" type="pres">
      <dgm:prSet presAssocID="{3C8CA5FF-55A8-454B-B345-FBA1364C095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E72F58F-606D-4A89-BA3C-2C45DE381584}" type="pres">
      <dgm:prSet presAssocID="{05177B8B-BAEE-4FE9-8E6E-A1B577287E71}" presName="composite" presStyleCnt="0"/>
      <dgm:spPr/>
    </dgm:pt>
    <dgm:pt modelId="{503BCE79-9BEC-480F-8296-BAE0FB2F5B13}" type="pres">
      <dgm:prSet presAssocID="{05177B8B-BAEE-4FE9-8E6E-A1B577287E71}" presName="LShape" presStyleLbl="alignNode1" presStyleIdx="0" presStyleCnt="7"/>
      <dgm:spPr/>
    </dgm:pt>
    <dgm:pt modelId="{837DB160-B1E4-477F-A91B-6B71F2CFA40A}" type="pres">
      <dgm:prSet presAssocID="{05177B8B-BAEE-4FE9-8E6E-A1B577287E7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C18BFA-E0E1-440E-B6AB-D47A7A3EC0B0}" type="pres">
      <dgm:prSet presAssocID="{05177B8B-BAEE-4FE9-8E6E-A1B577287E71}" presName="Triangle" presStyleLbl="alignNode1" presStyleIdx="1" presStyleCnt="7"/>
      <dgm:spPr/>
    </dgm:pt>
    <dgm:pt modelId="{20E2C6CF-70CE-4425-BC23-46298F6A0E34}" type="pres">
      <dgm:prSet presAssocID="{8869C889-1B94-4FDB-8541-477E56709482}" presName="sibTrans" presStyleCnt="0"/>
      <dgm:spPr/>
    </dgm:pt>
    <dgm:pt modelId="{66CD3653-48FA-4E66-8F3B-5A41047469CB}" type="pres">
      <dgm:prSet presAssocID="{8869C889-1B94-4FDB-8541-477E56709482}" presName="space" presStyleCnt="0"/>
      <dgm:spPr/>
    </dgm:pt>
    <dgm:pt modelId="{89F488BA-21C5-4C58-9D2F-83FF0087FA69}" type="pres">
      <dgm:prSet presAssocID="{74564E54-0F4B-4CFB-9398-67C95D864DC7}" presName="composite" presStyleCnt="0"/>
      <dgm:spPr/>
    </dgm:pt>
    <dgm:pt modelId="{AA5406A1-0D29-405B-9D67-1A3BC3A3E6AF}" type="pres">
      <dgm:prSet presAssocID="{74564E54-0F4B-4CFB-9398-67C95D864DC7}" presName="LShape" presStyleLbl="alignNode1" presStyleIdx="2" presStyleCnt="7"/>
      <dgm:spPr/>
    </dgm:pt>
    <dgm:pt modelId="{DD740192-5CE2-4F41-95CA-8B4CD70C0C4C}" type="pres">
      <dgm:prSet presAssocID="{74564E54-0F4B-4CFB-9398-67C95D864DC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23FFE4-F0EB-4EDC-861F-3CEA97E3A9E6}" type="pres">
      <dgm:prSet presAssocID="{74564E54-0F4B-4CFB-9398-67C95D864DC7}" presName="Triangle" presStyleLbl="alignNode1" presStyleIdx="3" presStyleCnt="7"/>
      <dgm:spPr/>
    </dgm:pt>
    <dgm:pt modelId="{11397BD4-B461-4254-8CFD-C6FDD266DC26}" type="pres">
      <dgm:prSet presAssocID="{57E04CB5-7F72-4F39-A1AA-09BEC18D1592}" presName="sibTrans" presStyleCnt="0"/>
      <dgm:spPr/>
    </dgm:pt>
    <dgm:pt modelId="{2D54E3A2-4DDE-4C99-B5A4-6183C3E83BA3}" type="pres">
      <dgm:prSet presAssocID="{57E04CB5-7F72-4F39-A1AA-09BEC18D1592}" presName="space" presStyleCnt="0"/>
      <dgm:spPr/>
    </dgm:pt>
    <dgm:pt modelId="{FABC3E42-B1B5-455F-8595-3DC7F3009BC8}" type="pres">
      <dgm:prSet presAssocID="{328EEA98-6A11-445D-9EB0-681D865AA9D7}" presName="composite" presStyleCnt="0"/>
      <dgm:spPr/>
    </dgm:pt>
    <dgm:pt modelId="{F71E13D1-86D0-4367-9502-DCB70823DAF9}" type="pres">
      <dgm:prSet presAssocID="{328EEA98-6A11-445D-9EB0-681D865AA9D7}" presName="LShape" presStyleLbl="alignNode1" presStyleIdx="4" presStyleCnt="7"/>
      <dgm:spPr/>
    </dgm:pt>
    <dgm:pt modelId="{46C34FBC-87F7-4D61-859D-7B65EE24BCC9}" type="pres">
      <dgm:prSet presAssocID="{328EEA98-6A11-445D-9EB0-681D865AA9D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94C7C3-2C49-4CB5-8E8E-21895FAD1724}" type="pres">
      <dgm:prSet presAssocID="{328EEA98-6A11-445D-9EB0-681D865AA9D7}" presName="Triangle" presStyleLbl="alignNode1" presStyleIdx="5" presStyleCnt="7"/>
      <dgm:spPr/>
    </dgm:pt>
    <dgm:pt modelId="{01AC8C7B-3DFD-4119-BD0B-8FA6D60BB9E8}" type="pres">
      <dgm:prSet presAssocID="{DD5A3224-0E47-4E53-A656-3475978B2509}" presName="sibTrans" presStyleCnt="0"/>
      <dgm:spPr/>
    </dgm:pt>
    <dgm:pt modelId="{1345817E-E081-48BE-B374-301C7B73F187}" type="pres">
      <dgm:prSet presAssocID="{DD5A3224-0E47-4E53-A656-3475978B2509}" presName="space" presStyleCnt="0"/>
      <dgm:spPr/>
    </dgm:pt>
    <dgm:pt modelId="{DAD626C5-3BA4-4467-AFCE-B1B6FC650314}" type="pres">
      <dgm:prSet presAssocID="{79AD5390-7957-4600-8CEB-7B5C6DF1B6C8}" presName="composite" presStyleCnt="0"/>
      <dgm:spPr/>
    </dgm:pt>
    <dgm:pt modelId="{B1D841FD-4D4E-46E0-A5F6-D3560071DE6C}" type="pres">
      <dgm:prSet presAssocID="{79AD5390-7957-4600-8CEB-7B5C6DF1B6C8}" presName="LShape" presStyleLbl="alignNode1" presStyleIdx="6" presStyleCnt="7"/>
      <dgm:spPr/>
    </dgm:pt>
    <dgm:pt modelId="{E1208EAE-C3D9-42FF-AEC2-076435212931}" type="pres">
      <dgm:prSet presAssocID="{79AD5390-7957-4600-8CEB-7B5C6DF1B6C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F47CF0-8E01-438E-BED9-2D2D88C2165F}" type="presOf" srcId="{3C8CA5FF-55A8-454B-B345-FBA1364C095E}" destId="{658BFA0D-B245-43F0-960D-259D9CCCC157}" srcOrd="0" destOrd="0" presId="urn:microsoft.com/office/officeart/2009/3/layout/StepUpProcess"/>
    <dgm:cxn modelId="{27310354-1166-462B-B587-842D22A5832B}" srcId="{3C8CA5FF-55A8-454B-B345-FBA1364C095E}" destId="{79AD5390-7957-4600-8CEB-7B5C6DF1B6C8}" srcOrd="3" destOrd="0" parTransId="{2F4D15FD-E829-4DE0-9EBD-0BC524741350}" sibTransId="{160D84B9-4FEF-4002-9478-6389DCD5D472}"/>
    <dgm:cxn modelId="{619C51ED-68FD-4812-BA67-EC532430E86A}" type="presOf" srcId="{79AD5390-7957-4600-8CEB-7B5C6DF1B6C8}" destId="{E1208EAE-C3D9-42FF-AEC2-076435212931}" srcOrd="0" destOrd="0" presId="urn:microsoft.com/office/officeart/2009/3/layout/StepUpProcess"/>
    <dgm:cxn modelId="{79A57A90-FFBA-449D-94BE-0913DE2096A7}" srcId="{3C8CA5FF-55A8-454B-B345-FBA1364C095E}" destId="{74564E54-0F4B-4CFB-9398-67C95D864DC7}" srcOrd="1" destOrd="0" parTransId="{9E99A261-E899-4502-8031-72E7F44DC9F9}" sibTransId="{57E04CB5-7F72-4F39-A1AA-09BEC18D1592}"/>
    <dgm:cxn modelId="{F4E37A6A-8C51-411F-834D-54B6BE318BC2}" srcId="{3C8CA5FF-55A8-454B-B345-FBA1364C095E}" destId="{328EEA98-6A11-445D-9EB0-681D865AA9D7}" srcOrd="2" destOrd="0" parTransId="{88B320C9-5D37-4579-B017-5C4493CFCA71}" sibTransId="{DD5A3224-0E47-4E53-A656-3475978B2509}"/>
    <dgm:cxn modelId="{75030A19-33DB-4C3A-8418-B665050B5EC0}" srcId="{3C8CA5FF-55A8-454B-B345-FBA1364C095E}" destId="{05177B8B-BAEE-4FE9-8E6E-A1B577287E71}" srcOrd="0" destOrd="0" parTransId="{EA98F848-927A-4963-AB03-AEF3F539D4AE}" sibTransId="{8869C889-1B94-4FDB-8541-477E56709482}"/>
    <dgm:cxn modelId="{6528042B-7B0E-477C-AFB7-10DC401180FF}" type="presOf" srcId="{05177B8B-BAEE-4FE9-8E6E-A1B577287E71}" destId="{837DB160-B1E4-477F-A91B-6B71F2CFA40A}" srcOrd="0" destOrd="0" presId="urn:microsoft.com/office/officeart/2009/3/layout/StepUpProcess"/>
    <dgm:cxn modelId="{9492CD37-937D-4A5C-8322-C5C7A49788D6}" type="presOf" srcId="{74564E54-0F4B-4CFB-9398-67C95D864DC7}" destId="{DD740192-5CE2-4F41-95CA-8B4CD70C0C4C}" srcOrd="0" destOrd="0" presId="urn:microsoft.com/office/officeart/2009/3/layout/StepUpProcess"/>
    <dgm:cxn modelId="{F3ED3FAF-8DD9-4115-906E-2C97ED86E5B2}" type="presOf" srcId="{328EEA98-6A11-445D-9EB0-681D865AA9D7}" destId="{46C34FBC-87F7-4D61-859D-7B65EE24BCC9}" srcOrd="0" destOrd="0" presId="urn:microsoft.com/office/officeart/2009/3/layout/StepUpProcess"/>
    <dgm:cxn modelId="{9AF00BEB-A7AF-4E6F-BB09-9CB34C0B2D2C}" type="presParOf" srcId="{658BFA0D-B245-43F0-960D-259D9CCCC157}" destId="{1E72F58F-606D-4A89-BA3C-2C45DE381584}" srcOrd="0" destOrd="0" presId="urn:microsoft.com/office/officeart/2009/3/layout/StepUpProcess"/>
    <dgm:cxn modelId="{6980F3A4-8CDB-45A9-AC27-B5C5E717EA5B}" type="presParOf" srcId="{1E72F58F-606D-4A89-BA3C-2C45DE381584}" destId="{503BCE79-9BEC-480F-8296-BAE0FB2F5B13}" srcOrd="0" destOrd="0" presId="urn:microsoft.com/office/officeart/2009/3/layout/StepUpProcess"/>
    <dgm:cxn modelId="{B355B93E-8712-4DCE-81A5-2D6E44C5302D}" type="presParOf" srcId="{1E72F58F-606D-4A89-BA3C-2C45DE381584}" destId="{837DB160-B1E4-477F-A91B-6B71F2CFA40A}" srcOrd="1" destOrd="0" presId="urn:microsoft.com/office/officeart/2009/3/layout/StepUpProcess"/>
    <dgm:cxn modelId="{823054BF-5FE3-4C8A-9C54-D91204FE8278}" type="presParOf" srcId="{1E72F58F-606D-4A89-BA3C-2C45DE381584}" destId="{39C18BFA-E0E1-440E-B6AB-D47A7A3EC0B0}" srcOrd="2" destOrd="0" presId="urn:microsoft.com/office/officeart/2009/3/layout/StepUpProcess"/>
    <dgm:cxn modelId="{A86C3488-1CC3-4807-822B-0180A13CA863}" type="presParOf" srcId="{658BFA0D-B245-43F0-960D-259D9CCCC157}" destId="{20E2C6CF-70CE-4425-BC23-46298F6A0E34}" srcOrd="1" destOrd="0" presId="urn:microsoft.com/office/officeart/2009/3/layout/StepUpProcess"/>
    <dgm:cxn modelId="{5CEE795C-A575-4E5E-8616-ED8E9A9CC92D}" type="presParOf" srcId="{20E2C6CF-70CE-4425-BC23-46298F6A0E34}" destId="{66CD3653-48FA-4E66-8F3B-5A41047469CB}" srcOrd="0" destOrd="0" presId="urn:microsoft.com/office/officeart/2009/3/layout/StepUpProcess"/>
    <dgm:cxn modelId="{29A5A8D3-ABC2-4DAD-8268-AA5A284AF6BC}" type="presParOf" srcId="{658BFA0D-B245-43F0-960D-259D9CCCC157}" destId="{89F488BA-21C5-4C58-9D2F-83FF0087FA69}" srcOrd="2" destOrd="0" presId="urn:microsoft.com/office/officeart/2009/3/layout/StepUpProcess"/>
    <dgm:cxn modelId="{25D9D938-2EEB-4745-805A-A29376711548}" type="presParOf" srcId="{89F488BA-21C5-4C58-9D2F-83FF0087FA69}" destId="{AA5406A1-0D29-405B-9D67-1A3BC3A3E6AF}" srcOrd="0" destOrd="0" presId="urn:microsoft.com/office/officeart/2009/3/layout/StepUpProcess"/>
    <dgm:cxn modelId="{35B2E28C-B8E0-45E7-96F3-8C6033DF8C6B}" type="presParOf" srcId="{89F488BA-21C5-4C58-9D2F-83FF0087FA69}" destId="{DD740192-5CE2-4F41-95CA-8B4CD70C0C4C}" srcOrd="1" destOrd="0" presId="urn:microsoft.com/office/officeart/2009/3/layout/StepUpProcess"/>
    <dgm:cxn modelId="{B3915B65-D3AE-4D44-BD3B-CB8F738219C2}" type="presParOf" srcId="{89F488BA-21C5-4C58-9D2F-83FF0087FA69}" destId="{BB23FFE4-F0EB-4EDC-861F-3CEA97E3A9E6}" srcOrd="2" destOrd="0" presId="urn:microsoft.com/office/officeart/2009/3/layout/StepUpProcess"/>
    <dgm:cxn modelId="{16FF887E-AAF6-44FF-89C9-C3CE00211F13}" type="presParOf" srcId="{658BFA0D-B245-43F0-960D-259D9CCCC157}" destId="{11397BD4-B461-4254-8CFD-C6FDD266DC26}" srcOrd="3" destOrd="0" presId="urn:microsoft.com/office/officeart/2009/3/layout/StepUpProcess"/>
    <dgm:cxn modelId="{3251A913-821C-4AD2-BED3-30488055E023}" type="presParOf" srcId="{11397BD4-B461-4254-8CFD-C6FDD266DC26}" destId="{2D54E3A2-4DDE-4C99-B5A4-6183C3E83BA3}" srcOrd="0" destOrd="0" presId="urn:microsoft.com/office/officeart/2009/3/layout/StepUpProcess"/>
    <dgm:cxn modelId="{C04A4226-5540-46D1-8276-2C5971448FDB}" type="presParOf" srcId="{658BFA0D-B245-43F0-960D-259D9CCCC157}" destId="{FABC3E42-B1B5-455F-8595-3DC7F3009BC8}" srcOrd="4" destOrd="0" presId="urn:microsoft.com/office/officeart/2009/3/layout/StepUpProcess"/>
    <dgm:cxn modelId="{7DEEA831-2842-44A0-8017-4EAEC4359C91}" type="presParOf" srcId="{FABC3E42-B1B5-455F-8595-3DC7F3009BC8}" destId="{F71E13D1-86D0-4367-9502-DCB70823DAF9}" srcOrd="0" destOrd="0" presId="urn:microsoft.com/office/officeart/2009/3/layout/StepUpProcess"/>
    <dgm:cxn modelId="{FEC04892-1ACD-4EE8-9F92-2573F14C70F0}" type="presParOf" srcId="{FABC3E42-B1B5-455F-8595-3DC7F3009BC8}" destId="{46C34FBC-87F7-4D61-859D-7B65EE24BCC9}" srcOrd="1" destOrd="0" presId="urn:microsoft.com/office/officeart/2009/3/layout/StepUpProcess"/>
    <dgm:cxn modelId="{4F36DF99-2C72-4341-AD1C-A248CBDFA57B}" type="presParOf" srcId="{FABC3E42-B1B5-455F-8595-3DC7F3009BC8}" destId="{BB94C7C3-2C49-4CB5-8E8E-21895FAD1724}" srcOrd="2" destOrd="0" presId="urn:microsoft.com/office/officeart/2009/3/layout/StepUpProcess"/>
    <dgm:cxn modelId="{77CB9667-AA4B-4F77-9BA1-DFA107520AF0}" type="presParOf" srcId="{658BFA0D-B245-43F0-960D-259D9CCCC157}" destId="{01AC8C7B-3DFD-4119-BD0B-8FA6D60BB9E8}" srcOrd="5" destOrd="0" presId="urn:microsoft.com/office/officeart/2009/3/layout/StepUpProcess"/>
    <dgm:cxn modelId="{9F192847-0293-48FE-9500-1D76EA24C1F5}" type="presParOf" srcId="{01AC8C7B-3DFD-4119-BD0B-8FA6D60BB9E8}" destId="{1345817E-E081-48BE-B374-301C7B73F187}" srcOrd="0" destOrd="0" presId="urn:microsoft.com/office/officeart/2009/3/layout/StepUpProcess"/>
    <dgm:cxn modelId="{6AEF1D6F-E913-4B28-B5A9-026BB8E500A8}" type="presParOf" srcId="{658BFA0D-B245-43F0-960D-259D9CCCC157}" destId="{DAD626C5-3BA4-4467-AFCE-B1B6FC650314}" srcOrd="6" destOrd="0" presId="urn:microsoft.com/office/officeart/2009/3/layout/StepUpProcess"/>
    <dgm:cxn modelId="{DF162878-D2F9-49FE-AC45-5D80E3BC5D22}" type="presParOf" srcId="{DAD626C5-3BA4-4467-AFCE-B1B6FC650314}" destId="{B1D841FD-4D4E-46E0-A5F6-D3560071DE6C}" srcOrd="0" destOrd="0" presId="urn:microsoft.com/office/officeart/2009/3/layout/StepUpProcess"/>
    <dgm:cxn modelId="{53105E60-4647-4BC4-B607-25CB76DFC41E}" type="presParOf" srcId="{DAD626C5-3BA4-4467-AFCE-B1B6FC650314}" destId="{E1208EAE-C3D9-42FF-AEC2-0764352129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CE79-9BEC-480F-8296-BAE0FB2F5B13}">
      <dsp:nvSpPr>
        <dsp:cNvPr id="0" name=""/>
        <dsp:cNvSpPr/>
      </dsp:nvSpPr>
      <dsp:spPr>
        <a:xfrm rot="5400000">
          <a:off x="421315" y="1171519"/>
          <a:ext cx="1132815" cy="1884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B160-B1E4-477F-A91B-6B71F2CFA40A}">
      <dsp:nvSpPr>
        <dsp:cNvPr id="0" name=""/>
        <dsp:cNvSpPr/>
      </dsp:nvSpPr>
      <dsp:spPr>
        <a:xfrm>
          <a:off x="232220" y="1734722"/>
          <a:ext cx="1701770" cy="1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ZGŁOŚ POMYSŁ</a:t>
          </a:r>
        </a:p>
      </dsp:txBody>
      <dsp:txXfrm>
        <a:off x="232220" y="1734722"/>
        <a:ext cx="1701770" cy="1491701"/>
      </dsp:txXfrm>
    </dsp:sp>
    <dsp:sp modelId="{39C18BFA-E0E1-440E-B6AB-D47A7A3EC0B0}">
      <dsp:nvSpPr>
        <dsp:cNvPr id="0" name=""/>
        <dsp:cNvSpPr/>
      </dsp:nvSpPr>
      <dsp:spPr>
        <a:xfrm>
          <a:off x="1612902" y="1032745"/>
          <a:ext cx="321088" cy="3210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406A1-0D29-405B-9D67-1A3BC3A3E6AF}">
      <dsp:nvSpPr>
        <dsp:cNvPr id="0" name=""/>
        <dsp:cNvSpPr/>
      </dsp:nvSpPr>
      <dsp:spPr>
        <a:xfrm rot="5400000">
          <a:off x="2504615" y="656004"/>
          <a:ext cx="1132815" cy="1884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0192-5CE2-4F41-95CA-8B4CD70C0C4C}">
      <dsp:nvSpPr>
        <dsp:cNvPr id="0" name=""/>
        <dsp:cNvSpPr/>
      </dsp:nvSpPr>
      <dsp:spPr>
        <a:xfrm>
          <a:off x="2315520" y="1219207"/>
          <a:ext cx="1701770" cy="1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WEŹ UDZIAŁ W PROGRAMIE INKUBACJI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 dirty="0"/>
        </a:p>
      </dsp:txBody>
      <dsp:txXfrm>
        <a:off x="2315520" y="1219207"/>
        <a:ext cx="1701770" cy="1491701"/>
      </dsp:txXfrm>
    </dsp:sp>
    <dsp:sp modelId="{BB23FFE4-F0EB-4EDC-861F-3CEA97E3A9E6}">
      <dsp:nvSpPr>
        <dsp:cNvPr id="0" name=""/>
        <dsp:cNvSpPr/>
      </dsp:nvSpPr>
      <dsp:spPr>
        <a:xfrm>
          <a:off x="3696202" y="517230"/>
          <a:ext cx="321088" cy="3210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E13D1-86D0-4367-9502-DCB70823DAF9}">
      <dsp:nvSpPr>
        <dsp:cNvPr id="0" name=""/>
        <dsp:cNvSpPr/>
      </dsp:nvSpPr>
      <dsp:spPr>
        <a:xfrm rot="5400000">
          <a:off x="4587915" y="140490"/>
          <a:ext cx="1132815" cy="1884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34FBC-87F7-4D61-859D-7B65EE24BCC9}">
      <dsp:nvSpPr>
        <dsp:cNvPr id="0" name=""/>
        <dsp:cNvSpPr/>
      </dsp:nvSpPr>
      <dsp:spPr>
        <a:xfrm>
          <a:off x="4398820" y="703693"/>
          <a:ext cx="1701770" cy="1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ZDOBĄDŹ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800 TYS. DOFINASOWANIA</a:t>
          </a:r>
          <a:endParaRPr lang="pl-PL" sz="1700" kern="1200" dirty="0"/>
        </a:p>
      </dsp:txBody>
      <dsp:txXfrm>
        <a:off x="4398820" y="703693"/>
        <a:ext cx="1701770" cy="1491701"/>
      </dsp:txXfrm>
    </dsp:sp>
    <dsp:sp modelId="{BB94C7C3-2C49-4CB5-8E8E-21895FAD1724}">
      <dsp:nvSpPr>
        <dsp:cNvPr id="0" name=""/>
        <dsp:cNvSpPr/>
      </dsp:nvSpPr>
      <dsp:spPr>
        <a:xfrm>
          <a:off x="5779501" y="1715"/>
          <a:ext cx="321088" cy="3210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841FD-4D4E-46E0-A5F6-D3560071DE6C}">
      <dsp:nvSpPr>
        <dsp:cNvPr id="0" name=""/>
        <dsp:cNvSpPr/>
      </dsp:nvSpPr>
      <dsp:spPr>
        <a:xfrm rot="5400000">
          <a:off x="6671215" y="-375024"/>
          <a:ext cx="1132815" cy="1884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08EAE-C3D9-42FF-AEC2-076435212931}">
      <dsp:nvSpPr>
        <dsp:cNvPr id="0" name=""/>
        <dsp:cNvSpPr/>
      </dsp:nvSpPr>
      <dsp:spPr>
        <a:xfrm>
          <a:off x="6482119" y="188178"/>
          <a:ext cx="1701770" cy="1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OCZARUJ ŚWIAT</a:t>
          </a:r>
          <a:endParaRPr lang="pl-PL" sz="1700" kern="1200" dirty="0"/>
        </a:p>
      </dsp:txBody>
      <dsp:txXfrm>
        <a:off x="6482119" y="188178"/>
        <a:ext cx="1701770" cy="1491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78725-6ADA-4885-8FF5-D03CB88CA164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0F303-CF42-4569-BF95-4AB5DFB306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84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8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F303-CF42-4569-BF95-4AB5DFB3060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2983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6FAA-EFE0-46C8-9F8C-D7F92E2D88D9}" type="datetimeFigureOut">
              <a:rPr lang="pl-PL" smtClean="0"/>
              <a:pPr/>
              <a:t>07.06.2019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A658-7A6B-4A2B-8414-5927FF4E4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agdalena.muda@oic.lublin.pl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pozycka@oic.lublin.p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ic.lublin.pl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-108520" y="764704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71" name="Picture 47" descr="C:\Users\mkulasza\Desktop\OIC\ZDJECIE W TLE - 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7164288" cy="2725924"/>
          </a:xfrm>
          <a:prstGeom prst="rect">
            <a:avLst/>
          </a:prstGeom>
          <a:noFill/>
        </p:spPr>
      </p:pic>
      <p:pic>
        <p:nvPicPr>
          <p:cNvPr id="1032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093296"/>
            <a:ext cx="1023839" cy="507642"/>
          </a:xfrm>
          <a:prstGeom prst="rect">
            <a:avLst/>
          </a:prstGeom>
          <a:noFill/>
        </p:spPr>
      </p:pic>
      <p:pic>
        <p:nvPicPr>
          <p:cNvPr id="11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5434" y="6093296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6" descr="f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6021288"/>
            <a:ext cx="121443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7702624" cy="963538"/>
          </a:xfrm>
        </p:spPr>
        <p:txBody>
          <a:bodyPr>
            <a:normAutofit/>
          </a:bodyPr>
          <a:lstStyle/>
          <a:p>
            <a:r>
              <a:rPr lang="pl-PL" sz="5000" b="1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</a:rPr>
              <a:t>Fundusz Pożyczkowy</a:t>
            </a:r>
            <a:endParaRPr lang="pl-PL" sz="5000" b="1" dirty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-180528" y="260648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56" y="6174121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138432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151455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-540568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start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907704" y="1471424"/>
            <a:ext cx="7039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Pożyczkobiorca</a:t>
            </a:r>
          </a:p>
          <a:p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osoba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fizyczna, która zamierza otworzyć działalność gospodarczą na terenie województwa lubelskiego i w okresie 12 miesięcy przed przystąpieniem do projektu nie posiadała zarejestrowanej działalności gospodarczej.</a:t>
            </a:r>
          </a:p>
        </p:txBody>
      </p:sp>
      <p:pic>
        <p:nvPicPr>
          <p:cNvPr id="11" name="Obraz 7" descr="KAPITAL_LUDZK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293096"/>
            <a:ext cx="2932444" cy="14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8" descr="logo_unia_now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2982" y="4581128"/>
            <a:ext cx="25764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6739323" y="6225077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1828060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build="allAtOnce"/>
      <p:bldP spid="1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180528" y="548680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64" y="6174121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39" y="6102744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174121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691680" y="61197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Start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195736" y="1931374"/>
            <a:ext cx="6768752" cy="329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36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Warunki finansowe udzielenia pożyczki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Kwota: od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5 000,00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zł do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50 000,00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zł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Na jak długo: do 60 miesięcy – 5 lat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Oprocentowanie – </a:t>
            </a:r>
            <a:r>
              <a:rPr lang="pl-PL" sz="4000" b="1" dirty="0" smtClean="0">
                <a:solidFill>
                  <a:srgbClr val="FF0000"/>
                </a:solidFill>
              </a:rPr>
              <a:t>1,0 %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 skali roku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Inne warunki: możliwa 6 miesięczna karencja w spłacie rat kapitałowych</a:t>
            </a:r>
          </a:p>
          <a:p>
            <a:pPr algn="just">
              <a:lnSpc>
                <a:spcPct val="90000"/>
              </a:lnSpc>
              <a:spcAft>
                <a:spcPts val="3600"/>
              </a:spcAft>
              <a:buClr>
                <a:schemeClr val="tx2">
                  <a:lumMod val="75000"/>
                </a:schemeClr>
              </a:buClr>
              <a:defRPr/>
            </a:pPr>
            <a:endParaRPr lang="pl-PL" sz="2300" dirty="0">
              <a:solidFill>
                <a:schemeClr val="tx2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39323" y="6225077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30828850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allAtOnce"/>
      <p:bldP spid="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700808"/>
            <a:ext cx="467544" cy="51571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467544" cy="4766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64" y="6174121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39" y="6102744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174121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8" y="476672"/>
            <a:ext cx="87788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1380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180528" y="188640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64" y="6174121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39" y="6102744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174121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691680" y="26064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Start</a:t>
            </a:r>
            <a:endParaRPr lang="pl-PL" sz="3200" b="1" spc="-100" dirty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  <a:p>
            <a:endParaRPr lang="pl-PL" sz="3200" b="1" spc="-100" dirty="0" smtClean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339752" y="1196752"/>
            <a:ext cx="63367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Pożyczka może zostać udzielona na cele: obrotowe, obrotowo – inwestycyjne albo inwestycyjne bezpośrednio związane </a:t>
            </a:r>
            <a:b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z planowanym rozpoczęciem działalności gospodarczej.</a:t>
            </a:r>
          </a:p>
          <a:p>
            <a:pPr>
              <a:buNone/>
            </a:pPr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Fundacja „OIC Poland” udziela pożyczek w szczególności na: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a) Nabycie środków trwałych,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b) Budowę, przebudowę, adaptację lub modernizację środków trwałych,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c) Zakup wyposażenia, 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d) Zakup materiałów i surowców niezbędnych do realizacji założonego przedsięwzięcia,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e) Zakup wartości niematerialnych i prawnych,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f) Pokrycie kosztów innych wydatków bezpośrednio związanych </a:t>
            </a:r>
            <a:b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z prawidłową instalacją i uruchomieniem sprzętu,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g) Na tworzenie nowych miejsc pracy</a:t>
            </a:r>
          </a:p>
          <a:p>
            <a:pPr>
              <a:buNone/>
            </a:pPr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Ze środków pożyczki nie mogą być finansowane zakupy </a:t>
            </a:r>
            <a:b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o charakterze konsumpcyjnym.</a:t>
            </a:r>
          </a:p>
          <a:p>
            <a:pPr marL="534988" indent="-534988" algn="just">
              <a:spcAft>
                <a:spcPts val="2400"/>
              </a:spcAft>
              <a:buClr>
                <a:schemeClr val="tx2">
                  <a:lumMod val="75000"/>
                </a:schemeClr>
              </a:buClr>
              <a:defRPr/>
            </a:pPr>
            <a:endParaRPr lang="pl-PL" dirty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39323" y="6225077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3654168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allAtOnce"/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xmlns="" id="{302672AB-40EA-4271-831B-C59D36624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0854" y="476672"/>
            <a:ext cx="10664833" cy="6002091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251520" y="2780928"/>
            <a:ext cx="3816424" cy="20882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B8B019-43C7-45C7-9FB4-3F868D21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2" y="3068652"/>
            <a:ext cx="3984991" cy="15752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76" b="1" dirty="0">
                <a:solidFill>
                  <a:srgbClr val="000000"/>
                </a:solidFill>
              </a:rPr>
              <a:t>PLATFORMA STARTOWA </a:t>
            </a:r>
            <a:br>
              <a:rPr lang="pl-PL" sz="2476" b="1" dirty="0">
                <a:solidFill>
                  <a:srgbClr val="000000"/>
                </a:solidFill>
              </a:rPr>
            </a:br>
            <a:r>
              <a:rPr lang="pl-PL" sz="2476" b="1" dirty="0">
                <a:solidFill>
                  <a:srgbClr val="000000"/>
                </a:solidFill>
              </a:rPr>
              <a:t>„UNICORN HUB”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63" y="2063038"/>
            <a:ext cx="4015291" cy="3271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8408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TO DZIAŁA?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2571303"/>
          <a:ext cx="8229124" cy="322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6" y="2499828"/>
            <a:ext cx="1345710" cy="14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nicorn_Hub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84" y="2229813"/>
            <a:ext cx="1810693" cy="10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08" y="1551149"/>
            <a:ext cx="1580121" cy="1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Znalezione obrazy dla zapytania wo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79" y="1006455"/>
            <a:ext cx="2180242" cy="12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77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342682" y="1117461"/>
            <a:ext cx="168769" cy="173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675"/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439" name="VALUE…"/>
          <p:cNvSpPr txBox="1"/>
          <p:nvPr/>
        </p:nvSpPr>
        <p:spPr>
          <a:xfrm>
            <a:off x="1507043" y="4133441"/>
            <a:ext cx="34708" cy="47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7154" rIns="17154">
            <a:spAutoFit/>
          </a:bodyPr>
          <a:lstStyle/>
          <a:p>
            <a:pPr algn="ctr">
              <a:defRPr sz="6600" spc="600">
                <a:solidFill>
                  <a:srgbClr val="000000"/>
                </a:solidFill>
              </a:defRPr>
            </a:pPr>
            <a:endParaRPr sz="2476" dirty="0"/>
          </a:p>
        </p:txBody>
      </p:sp>
      <p:pic>
        <p:nvPicPr>
          <p:cNvPr id="448" name="image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588" y="855910"/>
            <a:ext cx="3048794" cy="2573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3.jpeg" descr="image3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55910"/>
            <a:ext cx="3048794" cy="2573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3.jpeg">
            <a:extLst>
              <a:ext uri="{FF2B5EF4-FFF2-40B4-BE49-F238E27FC236}">
                <a16:creationId xmlns:a16="http://schemas.microsoft.com/office/drawing/2014/main" xmlns="" id="{E2BC34EB-C85B-4A9C-A5EE-3B40E45F37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" b="-397"/>
          <a:stretch/>
        </p:blipFill>
        <p:spPr>
          <a:xfrm>
            <a:off x="0" y="855910"/>
            <a:ext cx="3048794" cy="257309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PROJECT…">
            <a:extLst>
              <a:ext uri="{FF2B5EF4-FFF2-40B4-BE49-F238E27FC236}">
                <a16:creationId xmlns:a16="http://schemas.microsoft.com/office/drawing/2014/main" xmlns="" id="{742C5A57-9D2C-4E8E-A6B6-0B18DAAC8C43}"/>
              </a:ext>
            </a:extLst>
          </p:cNvPr>
          <p:cNvSpPr txBox="1"/>
          <p:nvPr/>
        </p:nvSpPr>
        <p:spPr>
          <a:xfrm>
            <a:off x="747634" y="4504902"/>
            <a:ext cx="1245872" cy="47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7154" rIns="17154">
            <a:spAutoFit/>
          </a:bodyPr>
          <a:lstStyle/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l-PL" sz="2476" dirty="0"/>
              <a:t>IT/ICT</a:t>
            </a:r>
            <a:endParaRPr sz="2476" dirty="0"/>
          </a:p>
        </p:txBody>
      </p:sp>
      <p:pic>
        <p:nvPicPr>
          <p:cNvPr id="17" name="image4.jpeg">
            <a:extLst>
              <a:ext uri="{FF2B5EF4-FFF2-40B4-BE49-F238E27FC236}">
                <a16:creationId xmlns:a16="http://schemas.microsoft.com/office/drawing/2014/main" xmlns="" id="{27FFA82F-4BE6-48DE-8135-2EAAA3959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088" y="3429000"/>
            <a:ext cx="3048794" cy="25730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FB0300A-2650-4B59-9D56-F061FC2DCEAE}"/>
              </a:ext>
            </a:extLst>
          </p:cNvPr>
          <p:cNvSpPr/>
          <p:nvPr/>
        </p:nvSpPr>
        <p:spPr>
          <a:xfrm>
            <a:off x="3091676" y="1553526"/>
            <a:ext cx="3020206" cy="123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l-PL" sz="2476" dirty="0"/>
              <a:t>Medycyna / </a:t>
            </a:r>
          </a:p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l-PL" sz="2476" dirty="0"/>
              <a:t>Zdrowie publiczne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020EEC52-3B6F-47F1-BB53-7FAFAD83FD21}"/>
              </a:ext>
            </a:extLst>
          </p:cNvPr>
          <p:cNvSpPr/>
          <p:nvPr/>
        </p:nvSpPr>
        <p:spPr>
          <a:xfrm>
            <a:off x="6111882" y="4344394"/>
            <a:ext cx="3020206" cy="8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l-PL" sz="2476" dirty="0"/>
              <a:t>Smart City / </a:t>
            </a:r>
          </a:p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l-PL" sz="2476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2784631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rostokąt">
            <a:extLst>
              <a:ext uri="{FF2B5EF4-FFF2-40B4-BE49-F238E27FC236}">
                <a16:creationId xmlns:a16="http://schemas.microsoft.com/office/drawing/2014/main" xmlns="" id="{8DCECD2F-A3EF-D744-9552-6DB263DA03C6}"/>
              </a:ext>
            </a:extLst>
          </p:cNvPr>
          <p:cNvSpPr/>
          <p:nvPr/>
        </p:nvSpPr>
        <p:spPr>
          <a:xfrm>
            <a:off x="3685792" y="1653924"/>
            <a:ext cx="1620083" cy="3237194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/>
          </a:ln>
        </p:spPr>
        <p:txBody>
          <a:bodyPr lIns="17154" rIns="1715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124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342682" y="1117461"/>
            <a:ext cx="168769" cy="1734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675"/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247" name="SUBSCRIBING PLANS"/>
          <p:cNvSpPr txBox="1"/>
          <p:nvPr/>
        </p:nvSpPr>
        <p:spPr>
          <a:xfrm>
            <a:off x="1276213" y="1153791"/>
            <a:ext cx="6821309" cy="47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154" rIns="17154">
            <a:spAutoFit/>
          </a:bodyPr>
          <a:lstStyle>
            <a:lvl1pPr algn="ctr">
              <a:defRPr sz="6600" spc="600">
                <a:solidFill>
                  <a:srgbClr val="000000"/>
                </a:solidFill>
              </a:defRPr>
            </a:lvl1pPr>
          </a:lstStyle>
          <a:p>
            <a:r>
              <a:rPr lang="pl-PL" sz="2476" dirty="0"/>
              <a:t>STRUKTURA PROGRAMU INKUBACJI</a:t>
            </a:r>
            <a:endParaRPr sz="2476" dirty="0"/>
          </a:p>
        </p:txBody>
      </p:sp>
      <p:sp>
        <p:nvSpPr>
          <p:cNvPr id="1250" name="Prostokąt"/>
          <p:cNvSpPr/>
          <p:nvPr/>
        </p:nvSpPr>
        <p:spPr>
          <a:xfrm>
            <a:off x="155100" y="1653926"/>
            <a:ext cx="1620083" cy="3237194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/>
          </a:ln>
        </p:spPr>
        <p:txBody>
          <a:bodyPr lIns="17154" rIns="1715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1252" name="FREE"/>
          <p:cNvSpPr txBox="1"/>
          <p:nvPr/>
        </p:nvSpPr>
        <p:spPr>
          <a:xfrm>
            <a:off x="487458" y="2324159"/>
            <a:ext cx="955366" cy="531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54" rIns="17154">
            <a:spAutoFit/>
          </a:bodyPr>
          <a:lstStyle>
            <a:lvl1pPr algn="ctr">
              <a:defRPr sz="3800" spc="600"/>
            </a:lvl1pPr>
          </a:lstStyle>
          <a:p>
            <a:r>
              <a:rPr lang="pl-PL" sz="1426" dirty="0"/>
              <a:t>Inicjacja</a:t>
            </a:r>
            <a:endParaRPr sz="1426" dirty="0"/>
          </a:p>
        </p:txBody>
      </p:sp>
      <p:sp>
        <p:nvSpPr>
          <p:cNvPr id="1253" name="A company is an association or collection of individuals, whether natural persons, legal persons, or"/>
          <p:cNvSpPr txBox="1"/>
          <p:nvPr/>
        </p:nvSpPr>
        <p:spPr>
          <a:xfrm>
            <a:off x="285707" y="2621983"/>
            <a:ext cx="1358869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54" rIns="17154">
            <a:spAutoFit/>
          </a:bodyPr>
          <a:lstStyle>
            <a:lvl1pPr algn="ctr">
              <a:lnSpc>
                <a:spcPct val="150000"/>
              </a:lnSpc>
              <a:defRPr sz="1400" spc="300"/>
            </a:lvl1pPr>
          </a:lstStyle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Iteratywna mapa rozwoju produktu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Plan operacyjny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Plan testów i weryfikacji hipotez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Plan mentoringu</a:t>
            </a:r>
          </a:p>
        </p:txBody>
      </p:sp>
      <p:sp>
        <p:nvSpPr>
          <p:cNvPr id="1263" name="COMPANY"/>
          <p:cNvSpPr txBox="1"/>
          <p:nvPr/>
        </p:nvSpPr>
        <p:spPr>
          <a:xfrm>
            <a:off x="236225" y="1805990"/>
            <a:ext cx="1457833" cy="5542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4000" spc="600">
                <a:solidFill>
                  <a:srgbClr val="FFFFFF"/>
                </a:solidFill>
              </a:defRPr>
            </a:lvl1pPr>
          </a:lstStyle>
          <a:p>
            <a:r>
              <a:rPr lang="pl-PL" sz="1501" dirty="0"/>
              <a:t>DESIGN SPRINT</a:t>
            </a:r>
            <a:endParaRPr sz="1501" dirty="0"/>
          </a:p>
        </p:txBody>
      </p:sp>
      <p:sp>
        <p:nvSpPr>
          <p:cNvPr id="1264" name="$99/MO"/>
          <p:cNvSpPr txBox="1"/>
          <p:nvPr/>
        </p:nvSpPr>
        <p:spPr>
          <a:xfrm>
            <a:off x="1905126" y="4654819"/>
            <a:ext cx="1612988" cy="28866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>
                <a:solidFill>
                  <a:srgbClr val="FFFFFF"/>
                </a:solidFill>
              </a:defRPr>
            </a:lvl1pPr>
          </a:lstStyle>
          <a:p>
            <a:r>
              <a:rPr lang="pl-PL" sz="1276" dirty="0"/>
              <a:t>TYDZIEŃ 4</a:t>
            </a:r>
            <a:endParaRPr sz="1276" dirty="0"/>
          </a:p>
        </p:txBody>
      </p:sp>
      <p:sp>
        <p:nvSpPr>
          <p:cNvPr id="44" name="Prostokąt">
            <a:extLst>
              <a:ext uri="{FF2B5EF4-FFF2-40B4-BE49-F238E27FC236}">
                <a16:creationId xmlns:a16="http://schemas.microsoft.com/office/drawing/2014/main" xmlns="" id="{3D312770-1B5A-F84C-A50C-492A9E0592F0}"/>
              </a:ext>
            </a:extLst>
          </p:cNvPr>
          <p:cNvSpPr/>
          <p:nvPr/>
        </p:nvSpPr>
        <p:spPr>
          <a:xfrm>
            <a:off x="1898031" y="1653924"/>
            <a:ext cx="1620083" cy="3237194"/>
          </a:xfrm>
          <a:prstGeom prst="rect">
            <a:avLst/>
          </a:prstGeom>
          <a:noFill/>
          <a:ln w="38100">
            <a:solidFill>
              <a:srgbClr val="000000"/>
            </a:solidFill>
            <a:miter/>
          </a:ln>
        </p:spPr>
        <p:txBody>
          <a:bodyPr lIns="17154" rIns="1715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45" name="FREE">
            <a:extLst>
              <a:ext uri="{FF2B5EF4-FFF2-40B4-BE49-F238E27FC236}">
                <a16:creationId xmlns:a16="http://schemas.microsoft.com/office/drawing/2014/main" xmlns="" id="{D3C450E2-0742-8C42-8947-ED216943E817}"/>
              </a:ext>
            </a:extLst>
          </p:cNvPr>
          <p:cNvSpPr txBox="1"/>
          <p:nvPr/>
        </p:nvSpPr>
        <p:spPr>
          <a:xfrm>
            <a:off x="2230389" y="2324158"/>
            <a:ext cx="955366" cy="31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54" rIns="17154">
            <a:spAutoFit/>
          </a:bodyPr>
          <a:lstStyle>
            <a:lvl1pPr algn="ctr">
              <a:defRPr sz="3800" spc="600"/>
            </a:lvl1pPr>
          </a:lstStyle>
          <a:p>
            <a:endParaRPr sz="1426" dirty="0"/>
          </a:p>
        </p:txBody>
      </p:sp>
      <p:sp>
        <p:nvSpPr>
          <p:cNvPr id="46" name="A company is an association or collection of individuals, whether natural persons, legal persons, or">
            <a:extLst>
              <a:ext uri="{FF2B5EF4-FFF2-40B4-BE49-F238E27FC236}">
                <a16:creationId xmlns:a16="http://schemas.microsoft.com/office/drawing/2014/main" xmlns="" id="{31A9DA60-B505-2E40-AA67-83077F2C0276}"/>
              </a:ext>
            </a:extLst>
          </p:cNvPr>
          <p:cNvSpPr txBox="1"/>
          <p:nvPr/>
        </p:nvSpPr>
        <p:spPr>
          <a:xfrm>
            <a:off x="2012601" y="2587225"/>
            <a:ext cx="147162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lnSpc>
                <a:spcPct val="150000"/>
              </a:lnSpc>
              <a:defRPr sz="1400" spc="300"/>
            </a:lvl1pPr>
          </a:lstStyle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accent6">
                    <a:lumMod val="50000"/>
                  </a:schemeClr>
                </a:solidFill>
              </a:rPr>
              <a:t>Przedstawienie rezultatów dotychczasowych prac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accent6">
                    <a:lumMod val="50000"/>
                  </a:schemeClr>
                </a:solidFill>
              </a:rPr>
              <a:t>Określenie statusu weryfikacji hipotez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accent6">
                    <a:lumMod val="50000"/>
                  </a:schemeClr>
                </a:solidFill>
              </a:rPr>
              <a:t>Diagnoza ew. </a:t>
            </a:r>
            <a:r>
              <a:rPr lang="pl-PL" sz="600" dirty="0" err="1">
                <a:solidFill>
                  <a:schemeClr val="accent6">
                    <a:lumMod val="50000"/>
                  </a:schemeClr>
                </a:solidFill>
              </a:rPr>
              <a:t>ryzyk</a:t>
            </a:r>
            <a:endParaRPr lang="pl-PL" sz="600" dirty="0">
              <a:solidFill>
                <a:schemeClr val="accent6">
                  <a:lumMod val="50000"/>
                </a:schemeClr>
              </a:solidFill>
            </a:endParaRP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accent6">
                    <a:lumMod val="50000"/>
                  </a:schemeClr>
                </a:solidFill>
              </a:rPr>
              <a:t>Zaplanowanie kolejnych kroków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accent6">
                    <a:lumMod val="50000"/>
                  </a:schemeClr>
                </a:solidFill>
              </a:rPr>
              <a:t>B2B rozmowy =&gt; dodatkowe synergie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accent6">
                    <a:lumMod val="50000"/>
                  </a:schemeClr>
                </a:solidFill>
              </a:rPr>
              <a:t>Aktualizacja dokumentacji utworzonej podczas Sprintu</a:t>
            </a:r>
          </a:p>
        </p:txBody>
      </p:sp>
      <p:sp>
        <p:nvSpPr>
          <p:cNvPr id="48" name="COMPANY">
            <a:extLst>
              <a:ext uri="{FF2B5EF4-FFF2-40B4-BE49-F238E27FC236}">
                <a16:creationId xmlns:a16="http://schemas.microsoft.com/office/drawing/2014/main" xmlns="" id="{165F6110-7A03-A44B-A438-6544AD7EDC14}"/>
              </a:ext>
            </a:extLst>
          </p:cNvPr>
          <p:cNvSpPr txBox="1"/>
          <p:nvPr/>
        </p:nvSpPr>
        <p:spPr>
          <a:xfrm>
            <a:off x="1979156" y="1805989"/>
            <a:ext cx="1457833" cy="78521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4000" spc="600">
                <a:solidFill>
                  <a:srgbClr val="FFFFFF"/>
                </a:solidFill>
              </a:defRPr>
            </a:lvl1pPr>
          </a:lstStyle>
          <a:p>
            <a:r>
              <a:rPr lang="pl-PL" sz="1501" dirty="0"/>
              <a:t>ROADMAP EXECUTION</a:t>
            </a:r>
          </a:p>
        </p:txBody>
      </p:sp>
      <p:sp>
        <p:nvSpPr>
          <p:cNvPr id="50" name="$99/MO">
            <a:extLst>
              <a:ext uri="{FF2B5EF4-FFF2-40B4-BE49-F238E27FC236}">
                <a16:creationId xmlns:a16="http://schemas.microsoft.com/office/drawing/2014/main" xmlns="" id="{B7294EBE-7105-C04B-90E2-F44DECD02C24}"/>
              </a:ext>
            </a:extLst>
          </p:cNvPr>
          <p:cNvSpPr txBox="1"/>
          <p:nvPr/>
        </p:nvSpPr>
        <p:spPr>
          <a:xfrm>
            <a:off x="158647" y="4653552"/>
            <a:ext cx="1612988" cy="48500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>
                <a:solidFill>
                  <a:srgbClr val="FFFFFF"/>
                </a:solidFill>
              </a:defRPr>
            </a:lvl1pPr>
          </a:lstStyle>
          <a:p>
            <a:r>
              <a:rPr lang="pl-PL" sz="1276" dirty="0"/>
              <a:t>TYDZIEŃ 1-2</a:t>
            </a:r>
            <a:endParaRPr sz="1276" dirty="0"/>
          </a:p>
        </p:txBody>
      </p:sp>
      <p:sp>
        <p:nvSpPr>
          <p:cNvPr id="51" name="FREE">
            <a:extLst>
              <a:ext uri="{FF2B5EF4-FFF2-40B4-BE49-F238E27FC236}">
                <a16:creationId xmlns:a16="http://schemas.microsoft.com/office/drawing/2014/main" xmlns="" id="{07E628A8-5ACE-2E4C-BB10-AE30436588D1}"/>
              </a:ext>
            </a:extLst>
          </p:cNvPr>
          <p:cNvSpPr txBox="1"/>
          <p:nvPr/>
        </p:nvSpPr>
        <p:spPr>
          <a:xfrm>
            <a:off x="3887738" y="2324158"/>
            <a:ext cx="1157118" cy="531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/>
            </a:lvl1pPr>
          </a:lstStyle>
          <a:p>
            <a:r>
              <a:rPr lang="pl-PL" sz="1426" dirty="0" err="1"/>
              <a:t>Follow-up</a:t>
            </a:r>
            <a:endParaRPr sz="1426" dirty="0"/>
          </a:p>
        </p:txBody>
      </p:sp>
      <p:sp>
        <p:nvSpPr>
          <p:cNvPr id="52" name="A company is an association or collection of individuals, whether natural persons, legal persons, or">
            <a:extLst>
              <a:ext uri="{FF2B5EF4-FFF2-40B4-BE49-F238E27FC236}">
                <a16:creationId xmlns:a16="http://schemas.microsoft.com/office/drawing/2014/main" xmlns="" id="{F6CE266B-3725-3743-B3EB-0722DB64F31D}"/>
              </a:ext>
            </a:extLst>
          </p:cNvPr>
          <p:cNvSpPr txBox="1"/>
          <p:nvPr/>
        </p:nvSpPr>
        <p:spPr>
          <a:xfrm>
            <a:off x="3816644" y="2607929"/>
            <a:ext cx="135886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54" rIns="17154">
            <a:spAutoFit/>
          </a:bodyPr>
          <a:lstStyle>
            <a:lvl1pPr algn="ctr">
              <a:lnSpc>
                <a:spcPct val="150000"/>
              </a:lnSpc>
              <a:defRPr sz="1400" spc="300"/>
            </a:lvl1pPr>
          </a:lstStyle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Kreowanie i ideacja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Planowanie interaktywne kolejnych faz projektu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Wykorzystanie technik kreatywnych w obszarze „wąskich gardeł”, istotnych </a:t>
            </a:r>
            <a:r>
              <a:rPr lang="pl-PL" sz="600" dirty="0" err="1">
                <a:solidFill>
                  <a:schemeClr val="bg1"/>
                </a:solidFill>
              </a:rPr>
              <a:t>ryzyk</a:t>
            </a:r>
            <a:r>
              <a:rPr lang="pl-PL" sz="600" dirty="0">
                <a:solidFill>
                  <a:schemeClr val="bg1"/>
                </a:solidFill>
              </a:rPr>
              <a:t> oraz wyzwań projektowych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Kształtowanie ścieżek rozwoju projektów po zakończeniu „programu inkubacji”</a:t>
            </a:r>
          </a:p>
        </p:txBody>
      </p:sp>
      <p:sp>
        <p:nvSpPr>
          <p:cNvPr id="53" name="COMPANY">
            <a:extLst>
              <a:ext uri="{FF2B5EF4-FFF2-40B4-BE49-F238E27FC236}">
                <a16:creationId xmlns:a16="http://schemas.microsoft.com/office/drawing/2014/main" xmlns="" id="{7EB91FC7-F8CB-CD4F-B894-B3EA9F6B48A9}"/>
              </a:ext>
            </a:extLst>
          </p:cNvPr>
          <p:cNvSpPr txBox="1"/>
          <p:nvPr/>
        </p:nvSpPr>
        <p:spPr>
          <a:xfrm>
            <a:off x="3750752" y="1806868"/>
            <a:ext cx="1457833" cy="5542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4000" spc="600">
                <a:solidFill>
                  <a:srgbClr val="FFFFFF"/>
                </a:solidFill>
              </a:defRPr>
            </a:lvl1pPr>
          </a:lstStyle>
          <a:p>
            <a:r>
              <a:rPr lang="pl-PL" sz="1501" dirty="0"/>
              <a:t>DESIGN SPRINT</a:t>
            </a:r>
            <a:endParaRPr sz="1501" dirty="0"/>
          </a:p>
        </p:txBody>
      </p:sp>
      <p:sp>
        <p:nvSpPr>
          <p:cNvPr id="54" name="$99/MO">
            <a:extLst>
              <a:ext uri="{FF2B5EF4-FFF2-40B4-BE49-F238E27FC236}">
                <a16:creationId xmlns:a16="http://schemas.microsoft.com/office/drawing/2014/main" xmlns="" id="{50FE9EBC-661C-BE40-8606-B23708ED6464}"/>
              </a:ext>
            </a:extLst>
          </p:cNvPr>
          <p:cNvSpPr txBox="1"/>
          <p:nvPr/>
        </p:nvSpPr>
        <p:spPr>
          <a:xfrm>
            <a:off x="3695855" y="4653552"/>
            <a:ext cx="1612988" cy="28866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>
                <a:solidFill>
                  <a:srgbClr val="FFFFFF"/>
                </a:solidFill>
              </a:defRPr>
            </a:lvl1pPr>
          </a:lstStyle>
          <a:p>
            <a:r>
              <a:rPr lang="pl-PL" sz="1276" dirty="0"/>
              <a:t>TYDZIEŃ 7</a:t>
            </a:r>
            <a:endParaRPr sz="1276" dirty="0"/>
          </a:p>
        </p:txBody>
      </p:sp>
      <p:sp>
        <p:nvSpPr>
          <p:cNvPr id="56" name="Prostokąt">
            <a:extLst>
              <a:ext uri="{FF2B5EF4-FFF2-40B4-BE49-F238E27FC236}">
                <a16:creationId xmlns:a16="http://schemas.microsoft.com/office/drawing/2014/main" xmlns="" id="{CE1266E1-231E-F441-A91C-C53041535D91}"/>
              </a:ext>
            </a:extLst>
          </p:cNvPr>
          <p:cNvSpPr/>
          <p:nvPr/>
        </p:nvSpPr>
        <p:spPr>
          <a:xfrm>
            <a:off x="5489107" y="1653926"/>
            <a:ext cx="1620083" cy="3237194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/>
          </a:ln>
        </p:spPr>
        <p:txBody>
          <a:bodyPr lIns="17154" rIns="1715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57" name="FREE">
            <a:extLst>
              <a:ext uri="{FF2B5EF4-FFF2-40B4-BE49-F238E27FC236}">
                <a16:creationId xmlns:a16="http://schemas.microsoft.com/office/drawing/2014/main" xmlns="" id="{9B7DF631-7133-4042-9245-BF959CAB6019}"/>
              </a:ext>
            </a:extLst>
          </p:cNvPr>
          <p:cNvSpPr txBox="1"/>
          <p:nvPr/>
        </p:nvSpPr>
        <p:spPr>
          <a:xfrm>
            <a:off x="5765486" y="2166020"/>
            <a:ext cx="1194384" cy="750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/>
            </a:lvl1pPr>
          </a:lstStyle>
          <a:p>
            <a:r>
              <a:rPr lang="pl-PL" sz="1426" dirty="0"/>
              <a:t>Synergia / </a:t>
            </a:r>
            <a:r>
              <a:rPr lang="pl-PL" sz="1426" dirty="0" err="1"/>
              <a:t>dry</a:t>
            </a:r>
            <a:r>
              <a:rPr lang="pl-PL" sz="1426" dirty="0"/>
              <a:t>-run</a:t>
            </a:r>
            <a:endParaRPr sz="1426" dirty="0"/>
          </a:p>
        </p:txBody>
      </p:sp>
      <p:sp>
        <p:nvSpPr>
          <p:cNvPr id="58" name="A company is an association or collection of individuals, whether natural persons, legal persons, or">
            <a:extLst>
              <a:ext uri="{FF2B5EF4-FFF2-40B4-BE49-F238E27FC236}">
                <a16:creationId xmlns:a16="http://schemas.microsoft.com/office/drawing/2014/main" xmlns="" id="{5534EF1E-5E34-CD4E-BCDC-5FE85EEC77FD}"/>
              </a:ext>
            </a:extLst>
          </p:cNvPr>
          <p:cNvSpPr txBox="1"/>
          <p:nvPr/>
        </p:nvSpPr>
        <p:spPr>
          <a:xfrm>
            <a:off x="5619714" y="2621983"/>
            <a:ext cx="1485928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lnSpc>
                <a:spcPct val="150000"/>
              </a:lnSpc>
              <a:defRPr sz="1400" spc="300"/>
            </a:lvl1pPr>
          </a:lstStyle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Wyszukiwanie dodatkowych partnerstw / klientów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chemeClr val="bg1"/>
                </a:solidFill>
              </a:rPr>
              <a:t>Wspólna prezentacja startupu, „biorcy rozwiązania” oraz mentora</a:t>
            </a:r>
          </a:p>
        </p:txBody>
      </p:sp>
      <p:sp>
        <p:nvSpPr>
          <p:cNvPr id="60" name="$99/MO">
            <a:extLst>
              <a:ext uri="{FF2B5EF4-FFF2-40B4-BE49-F238E27FC236}">
                <a16:creationId xmlns:a16="http://schemas.microsoft.com/office/drawing/2014/main" xmlns="" id="{21BAB65B-7A05-9843-9C13-33B3FFFF3AE3}"/>
              </a:ext>
            </a:extLst>
          </p:cNvPr>
          <p:cNvSpPr txBox="1"/>
          <p:nvPr/>
        </p:nvSpPr>
        <p:spPr>
          <a:xfrm>
            <a:off x="5492654" y="4653552"/>
            <a:ext cx="1612988" cy="28866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>
                <a:solidFill>
                  <a:srgbClr val="FFFFFF"/>
                </a:solidFill>
              </a:defRPr>
            </a:lvl1pPr>
          </a:lstStyle>
          <a:p>
            <a:r>
              <a:rPr lang="pl-PL" sz="1276" dirty="0"/>
              <a:t>TYDZIEŃ 10</a:t>
            </a:r>
            <a:endParaRPr sz="1276" dirty="0"/>
          </a:p>
        </p:txBody>
      </p:sp>
      <p:sp>
        <p:nvSpPr>
          <p:cNvPr id="61" name="$99/MO">
            <a:extLst>
              <a:ext uri="{FF2B5EF4-FFF2-40B4-BE49-F238E27FC236}">
                <a16:creationId xmlns:a16="http://schemas.microsoft.com/office/drawing/2014/main" xmlns="" id="{B95DA4E7-FCC2-9D48-86DE-621BE915645C}"/>
              </a:ext>
            </a:extLst>
          </p:cNvPr>
          <p:cNvSpPr txBox="1"/>
          <p:nvPr/>
        </p:nvSpPr>
        <p:spPr>
          <a:xfrm>
            <a:off x="7299516" y="4654819"/>
            <a:ext cx="1612988" cy="28866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>
                <a:solidFill>
                  <a:srgbClr val="FFFFFF"/>
                </a:solidFill>
              </a:defRPr>
            </a:lvl1pPr>
          </a:lstStyle>
          <a:p>
            <a:r>
              <a:rPr lang="pl-PL" sz="1276" dirty="0"/>
              <a:t>TYDZIEŃ 13</a:t>
            </a:r>
            <a:endParaRPr sz="1276" dirty="0"/>
          </a:p>
        </p:txBody>
      </p:sp>
      <p:sp>
        <p:nvSpPr>
          <p:cNvPr id="62" name="Prostokąt">
            <a:extLst>
              <a:ext uri="{FF2B5EF4-FFF2-40B4-BE49-F238E27FC236}">
                <a16:creationId xmlns:a16="http://schemas.microsoft.com/office/drawing/2014/main" xmlns="" id="{5A635039-D60F-AB4C-BAAE-3B6DA51F4FDE}"/>
              </a:ext>
            </a:extLst>
          </p:cNvPr>
          <p:cNvSpPr/>
          <p:nvPr/>
        </p:nvSpPr>
        <p:spPr>
          <a:xfrm>
            <a:off x="7292421" y="1653924"/>
            <a:ext cx="1620083" cy="3237194"/>
          </a:xfrm>
          <a:prstGeom prst="rect">
            <a:avLst/>
          </a:prstGeom>
          <a:noFill/>
          <a:ln w="38100">
            <a:solidFill>
              <a:srgbClr val="000000"/>
            </a:solidFill>
            <a:miter/>
          </a:ln>
        </p:spPr>
        <p:txBody>
          <a:bodyPr lIns="17154" rIns="1715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63" name="FREE">
            <a:extLst>
              <a:ext uri="{FF2B5EF4-FFF2-40B4-BE49-F238E27FC236}">
                <a16:creationId xmlns:a16="http://schemas.microsoft.com/office/drawing/2014/main" xmlns="" id="{428D0613-3B41-6544-96F9-3B8215F1C8EF}"/>
              </a:ext>
            </a:extLst>
          </p:cNvPr>
          <p:cNvSpPr txBox="1"/>
          <p:nvPr/>
        </p:nvSpPr>
        <p:spPr>
          <a:xfrm>
            <a:off x="7624779" y="2324158"/>
            <a:ext cx="955366" cy="31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54" rIns="17154">
            <a:spAutoFit/>
          </a:bodyPr>
          <a:lstStyle>
            <a:lvl1pPr algn="ctr">
              <a:defRPr sz="3800" spc="600"/>
            </a:lvl1pPr>
          </a:lstStyle>
          <a:p>
            <a:endParaRPr sz="1426" dirty="0"/>
          </a:p>
        </p:txBody>
      </p:sp>
      <p:sp>
        <p:nvSpPr>
          <p:cNvPr id="64" name="A company is an association or collection of individuals, whether natural persons, legal persons, or">
            <a:extLst>
              <a:ext uri="{FF2B5EF4-FFF2-40B4-BE49-F238E27FC236}">
                <a16:creationId xmlns:a16="http://schemas.microsoft.com/office/drawing/2014/main" xmlns="" id="{467D2C07-E539-1F4C-83FC-43A3A62508C1}"/>
              </a:ext>
            </a:extLst>
          </p:cNvPr>
          <p:cNvSpPr txBox="1"/>
          <p:nvPr/>
        </p:nvSpPr>
        <p:spPr>
          <a:xfrm>
            <a:off x="7406991" y="2587225"/>
            <a:ext cx="1471620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lnSpc>
                <a:spcPct val="150000"/>
              </a:lnSpc>
              <a:defRPr sz="1400" spc="300"/>
            </a:lvl1pPr>
          </a:lstStyle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rgbClr val="000000"/>
                </a:solidFill>
              </a:rPr>
              <a:t>Struktura jak dla tyg. 4</a:t>
            </a:r>
          </a:p>
          <a:p>
            <a:pPr marL="128656" indent="-128656" algn="l">
              <a:buFont typeface="Wingdings" pitchFamily="2" charset="2"/>
              <a:buChar char="q"/>
            </a:pPr>
            <a:r>
              <a:rPr lang="pl-PL" sz="600" dirty="0">
                <a:solidFill>
                  <a:srgbClr val="000000"/>
                </a:solidFill>
              </a:rPr>
              <a:t>Dodatkowo: </a:t>
            </a:r>
            <a:r>
              <a:rPr lang="pl-PL" sz="600" dirty="0" err="1">
                <a:solidFill>
                  <a:srgbClr val="000000"/>
                </a:solidFill>
              </a:rPr>
              <a:t>pitching</a:t>
            </a:r>
            <a:r>
              <a:rPr lang="pl-PL" sz="600" dirty="0">
                <a:solidFill>
                  <a:srgbClr val="000000"/>
                </a:solidFill>
              </a:rPr>
              <a:t> </a:t>
            </a:r>
            <a:r>
              <a:rPr lang="pl-PL" sz="600" dirty="0" err="1">
                <a:solidFill>
                  <a:srgbClr val="000000"/>
                </a:solidFill>
              </a:rPr>
              <a:t>training</a:t>
            </a:r>
            <a:endParaRPr lang="pl-PL" sz="600" dirty="0">
              <a:solidFill>
                <a:srgbClr val="000000"/>
              </a:solidFill>
            </a:endParaRPr>
          </a:p>
          <a:p>
            <a:pPr algn="l"/>
            <a:endParaRPr lang="pl-PL" sz="600" dirty="0">
              <a:solidFill>
                <a:srgbClr val="000000"/>
              </a:solidFill>
            </a:endParaRPr>
          </a:p>
        </p:txBody>
      </p:sp>
      <p:sp>
        <p:nvSpPr>
          <p:cNvPr id="65" name="COMPANY">
            <a:extLst>
              <a:ext uri="{FF2B5EF4-FFF2-40B4-BE49-F238E27FC236}">
                <a16:creationId xmlns:a16="http://schemas.microsoft.com/office/drawing/2014/main" xmlns="" id="{7092DB32-2429-4F4D-AE37-C1C0493D57DF}"/>
              </a:ext>
            </a:extLst>
          </p:cNvPr>
          <p:cNvSpPr txBox="1"/>
          <p:nvPr/>
        </p:nvSpPr>
        <p:spPr>
          <a:xfrm>
            <a:off x="7373546" y="1805989"/>
            <a:ext cx="1457833" cy="78521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4000" spc="600">
                <a:solidFill>
                  <a:srgbClr val="FFFFFF"/>
                </a:solidFill>
              </a:defRPr>
            </a:lvl1pPr>
          </a:lstStyle>
          <a:p>
            <a:r>
              <a:rPr lang="pl-PL" sz="1501" dirty="0"/>
              <a:t>ROADMAP EXECUTION</a:t>
            </a:r>
          </a:p>
        </p:txBody>
      </p:sp>
      <p:sp>
        <p:nvSpPr>
          <p:cNvPr id="66" name="FREE">
            <a:extLst>
              <a:ext uri="{FF2B5EF4-FFF2-40B4-BE49-F238E27FC236}">
                <a16:creationId xmlns:a16="http://schemas.microsoft.com/office/drawing/2014/main" xmlns="" id="{62FFC35F-0FAE-EC4B-A07F-E5C43C9DA194}"/>
              </a:ext>
            </a:extLst>
          </p:cNvPr>
          <p:cNvSpPr txBox="1"/>
          <p:nvPr/>
        </p:nvSpPr>
        <p:spPr>
          <a:xfrm>
            <a:off x="7545608" y="2336243"/>
            <a:ext cx="1194384" cy="311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3800" spc="600"/>
            </a:lvl1pPr>
          </a:lstStyle>
          <a:p>
            <a:r>
              <a:rPr lang="pl-PL" sz="1426" dirty="0"/>
              <a:t>2 runda</a:t>
            </a:r>
            <a:endParaRPr sz="1426" dirty="0"/>
          </a:p>
        </p:txBody>
      </p:sp>
      <p:sp>
        <p:nvSpPr>
          <p:cNvPr id="67" name="Kształt">
            <a:extLst>
              <a:ext uri="{FF2B5EF4-FFF2-40B4-BE49-F238E27FC236}">
                <a16:creationId xmlns:a16="http://schemas.microsoft.com/office/drawing/2014/main" xmlns="" id="{CEFA6683-52AC-304D-881A-3D2887D3AFA9}"/>
              </a:ext>
            </a:extLst>
          </p:cNvPr>
          <p:cNvSpPr/>
          <p:nvPr/>
        </p:nvSpPr>
        <p:spPr>
          <a:xfrm rot="16200000">
            <a:off x="89429" y="5215037"/>
            <a:ext cx="679825" cy="54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7154" rIns="17154" anchor="ctr"/>
          <a:lstStyle/>
          <a:p>
            <a:pPr defTabSz="171490">
              <a:defRPr sz="2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088"/>
          </a:p>
        </p:txBody>
      </p:sp>
      <p:sp>
        <p:nvSpPr>
          <p:cNvPr id="68" name="Kształt">
            <a:extLst>
              <a:ext uri="{FF2B5EF4-FFF2-40B4-BE49-F238E27FC236}">
                <a16:creationId xmlns:a16="http://schemas.microsoft.com/office/drawing/2014/main" xmlns="" id="{6F9C9D67-1BF0-3949-A8CA-951D6ED0F6D7}"/>
              </a:ext>
            </a:extLst>
          </p:cNvPr>
          <p:cNvSpPr/>
          <p:nvPr/>
        </p:nvSpPr>
        <p:spPr>
          <a:xfrm rot="16200000">
            <a:off x="4408647" y="1622527"/>
            <a:ext cx="887840" cy="7774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33" y="0"/>
                </a:lnTo>
                <a:lnTo>
                  <a:pt x="16767" y="0"/>
                </a:lnTo>
                <a:lnTo>
                  <a:pt x="21600" y="10800"/>
                </a:lnTo>
                <a:lnTo>
                  <a:pt x="16767" y="21600"/>
                </a:lnTo>
                <a:lnTo>
                  <a:pt x="4833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vert="vert" lIns="17154" rIns="17154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pl-PL" sz="3002" dirty="0"/>
              <a:t>oficjalny DEMO DAY</a:t>
            </a:r>
            <a:endParaRPr sz="3002" dirty="0"/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xmlns="" id="{92CB3BBC-FFD8-CF44-8ED9-21806D6DE6B3}"/>
              </a:ext>
            </a:extLst>
          </p:cNvPr>
          <p:cNvCxnSpPr>
            <a:cxnSpLocks/>
          </p:cNvCxnSpPr>
          <p:nvPr/>
        </p:nvCxnSpPr>
        <p:spPr>
          <a:xfrm>
            <a:off x="155100" y="1569506"/>
            <a:ext cx="8757404" cy="0"/>
          </a:xfrm>
          <a:prstGeom prst="straightConnector1">
            <a:avLst/>
          </a:prstGeom>
          <a:noFill/>
          <a:ln w="98425" cap="flat">
            <a:solidFill>
              <a:srgbClr val="0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COMPANY">
            <a:extLst>
              <a:ext uri="{FF2B5EF4-FFF2-40B4-BE49-F238E27FC236}">
                <a16:creationId xmlns:a16="http://schemas.microsoft.com/office/drawing/2014/main" xmlns="" id="{34709356-F940-BC4A-8B22-38D130A9FF2A}"/>
              </a:ext>
            </a:extLst>
          </p:cNvPr>
          <p:cNvSpPr txBox="1"/>
          <p:nvPr/>
        </p:nvSpPr>
        <p:spPr>
          <a:xfrm>
            <a:off x="5570232" y="1840435"/>
            <a:ext cx="1457833" cy="3232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54" rIns="17154">
            <a:spAutoFit/>
          </a:bodyPr>
          <a:lstStyle>
            <a:lvl1pPr algn="ctr">
              <a:defRPr sz="4000" spc="600">
                <a:solidFill>
                  <a:srgbClr val="FFFFFF"/>
                </a:solidFill>
              </a:defRPr>
            </a:lvl1pPr>
          </a:lstStyle>
          <a:p>
            <a:r>
              <a:rPr lang="pl-PL" sz="1501" dirty="0"/>
              <a:t>Demo Day</a:t>
            </a:r>
            <a:endParaRPr sz="1501" dirty="0"/>
          </a:p>
        </p:txBody>
      </p:sp>
    </p:spTree>
    <p:extLst>
      <p:ext uri="{BB962C8B-B14F-4D97-AF65-F5344CB8AC3E}">
        <p14:creationId xmlns:p14="http://schemas.microsoft.com/office/powerpoint/2010/main" val="833472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" y="908720"/>
            <a:ext cx="908190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5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180528" y="476672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64" y="6293423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39" y="6174121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293423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691680" y="54868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Kontakt</a:t>
            </a:r>
            <a:endParaRPr lang="pl-PL" sz="3200" b="1" spc="-100" dirty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  <a:p>
            <a:endParaRPr lang="pl-PL" sz="3200" b="1" spc="-100" dirty="0" smtClean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051720" y="1844824"/>
            <a:ext cx="67154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 smtClean="0">
                <a:solidFill>
                  <a:schemeClr val="accent1">
                    <a:lumMod val="50000"/>
                  </a:schemeClr>
                </a:solidFill>
                <a:effectLst/>
                <a:hlinkClick r:id="rId6"/>
              </a:rPr>
              <a:t>www.oic.lublin.pl</a:t>
            </a:r>
            <a:endParaRPr lang="pl-PL" sz="32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effectLst/>
                <a:hlinkClick r:id="rId7"/>
              </a:rPr>
              <a:t>pozyczka@oic.lublin.pl</a:t>
            </a:r>
            <a:endParaRPr lang="pl-PL" sz="32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pl-PL" sz="24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Magdalena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Muda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tel. 081 710 46 41 / 795 142 923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/>
                <a:hlinkClick r:id="rId8"/>
              </a:rPr>
              <a:t>magdalena.muda@oic.lublin.pl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 </a:t>
            </a:r>
          </a:p>
          <a:p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Monika Jung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Tel. 081 710 46 34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monika.jung@oic.Lublin.pl</a:t>
            </a:r>
          </a:p>
          <a:p>
            <a:endParaRPr lang="pl-PL" sz="2250" b="1" dirty="0" smtClean="0">
              <a:solidFill>
                <a:schemeClr val="accent1">
                  <a:lumMod val="50000"/>
                </a:schemeClr>
              </a:solidFill>
              <a:effectLst/>
              <a:ea typeface="Kozuka Gothic Pr6N EL" pitchFamily="34" charset="-128"/>
              <a:cs typeface="Tahoma" pitchFamily="34" charset="0"/>
            </a:endParaRPr>
          </a:p>
          <a:p>
            <a:pPr algn="ctr"/>
            <a:endParaRPr lang="pl-PL" sz="2250" b="1" dirty="0" smtClean="0">
              <a:solidFill>
                <a:schemeClr val="accent1">
                  <a:lumMod val="50000"/>
                </a:schemeClr>
              </a:solidFill>
              <a:effectLst/>
              <a:ea typeface="Kozuka Gothic Pr6N EL" pitchFamily="34" charset="-128"/>
              <a:cs typeface="Tahoma" pitchFamily="34" charset="0"/>
            </a:endParaRPr>
          </a:p>
          <a:p>
            <a:endParaRPr lang="pl-PL" sz="24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39323" y="6225077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19605378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324544" y="476672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8136904" cy="2304256"/>
          </a:xfrm>
        </p:spPr>
        <p:txBody>
          <a:bodyPr>
            <a:normAutofit/>
          </a:bodyPr>
          <a:lstStyle/>
          <a:p>
            <a:pPr algn="l"/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W wyniku </a:t>
            </a:r>
            <a:r>
              <a:rPr lang="pl-PL" sz="2500" b="0" dirty="0">
                <a:solidFill>
                  <a:schemeClr val="accent1">
                    <a:lumMod val="50000"/>
                  </a:schemeClr>
                </a:solidFill>
              </a:rPr>
              <a:t>projektów </a:t>
            </a: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Fundacji </a:t>
            </a:r>
            <a:b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</a:rPr>
              <a:t>„OIC Poland” </a:t>
            </a: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powstało:</a:t>
            </a:r>
            <a:b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l-PL" sz="2500" dirty="0" smtClean="0">
                <a:solidFill>
                  <a:schemeClr val="accent1">
                    <a:lumMod val="50000"/>
                  </a:schemeClr>
                </a:solidFill>
              </a:rPr>
              <a:t>515 </a:t>
            </a: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podmiotów</a:t>
            </a:r>
            <a:b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- w </a:t>
            </a:r>
            <a:r>
              <a:rPr lang="pl-PL" sz="2500" b="0" dirty="0">
                <a:solidFill>
                  <a:schemeClr val="accent1">
                    <a:lumMod val="50000"/>
                  </a:schemeClr>
                </a:solidFill>
              </a:rPr>
              <a:t>tym </a:t>
            </a: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pl-PL" sz="2500" b="0" dirty="0">
                <a:solidFill>
                  <a:schemeClr val="accent1">
                    <a:lumMod val="50000"/>
                  </a:schemeClr>
                </a:solidFill>
              </a:rPr>
              <a:t>spółdzielni socjalnych.</a:t>
            </a:r>
            <a:r>
              <a:rPr lang="pl-PL" sz="2500" b="0" dirty="0" smtClean="0">
                <a:solidFill>
                  <a:schemeClr val="accent1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/>
            </a:r>
            <a:br>
              <a:rPr lang="pl-PL" sz="2500" b="0" dirty="0" smtClean="0">
                <a:solidFill>
                  <a:schemeClr val="accent1">
                    <a:lumMod val="50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</a:br>
            <a:endParaRPr lang="pl-PL" sz="2500" b="0" dirty="0">
              <a:solidFill>
                <a:schemeClr val="accent1">
                  <a:lumMod val="50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56" y="6031460"/>
            <a:ext cx="1120484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765" y="5921092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949280"/>
            <a:ext cx="792088" cy="57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907704" y="62068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Fundacja „OIC Poland” w Liczbach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73016"/>
            <a:ext cx="3152867" cy="210355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727645" y="6115778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180528" y="692696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55" y="6000262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43" y="5943886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6015263"/>
            <a:ext cx="792088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835696" y="7647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Fundacja „OIC Poland” w Liczbach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331640" y="2060848"/>
            <a:ext cx="796972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</a:rPr>
              <a:t>Fundusz Pożyczkowy</a:t>
            </a:r>
          </a:p>
          <a:p>
            <a:pPr lvl="0" algn="ctr"/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utworzony w 2010 </a:t>
            </a:r>
            <a:r>
              <a:rPr lang="pl-PL" sz="36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ctr"/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423</a:t>
            </a:r>
            <a:r>
              <a:rPr lang="pl-PL" sz="4800" b="1" dirty="0" smtClean="0">
                <a:solidFill>
                  <a:srgbClr val="FF0000"/>
                </a:solidFill>
              </a:rPr>
              <a:t> </a:t>
            </a:r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</a:rPr>
              <a:t>pożyczki </a:t>
            </a:r>
            <a:r>
              <a:rPr lang="pl-PL" sz="4800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</a:rPr>
              <a:t>wartości ponad  </a:t>
            </a:r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pl-PL" sz="4800" dirty="0" smtClean="0"/>
              <a:t> </a:t>
            </a:r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</a:rPr>
              <a:t>mln zł</a:t>
            </a:r>
            <a:endParaRPr lang="pl-PL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588224" y="6015263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28247277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-324544" y="188640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56" y="6139160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14239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133757"/>
            <a:ext cx="828786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-900608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Oferta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835696" y="1556792"/>
            <a:ext cx="705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Rozwój - Pożyczki dla MŚP ze środków RPO WL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Start - Pożyczki dla zamierzających rozpocząć działalność gospodarczą </a:t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w ramach programu Kapitał Ludzki</a:t>
            </a:r>
          </a:p>
        </p:txBody>
      </p:sp>
      <p:sp>
        <p:nvSpPr>
          <p:cNvPr id="2" name="Prostokąt 1"/>
          <p:cNvSpPr/>
          <p:nvPr/>
        </p:nvSpPr>
        <p:spPr>
          <a:xfrm>
            <a:off x="6732240" y="6195411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1460730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/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-396552" y="1052736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56" y="6139160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14239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133757"/>
            <a:ext cx="828786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763688" y="119675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rozwój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123728" y="2348880"/>
            <a:ext cx="3820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Preferencyjne pożyczki dla przedsiębiorców już od </a:t>
            </a:r>
            <a:r>
              <a:rPr lang="pl-PL" sz="3600" b="1" dirty="0" smtClean="0">
                <a:solidFill>
                  <a:srgbClr val="FF0000"/>
                </a:solidFill>
                <a:latin typeface="Calibri" pitchFamily="34" charset="0"/>
              </a:rPr>
              <a:t>0,94 % 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do 120 000,00</a:t>
            </a:r>
            <a:endParaRPr lang="pl-PL" sz="3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519757" y="6195411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16632"/>
            <a:ext cx="5256584" cy="8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988840"/>
            <a:ext cx="2218220" cy="181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838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build="allAtOnce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540568" y="260648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56" y="6139160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14239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133757"/>
            <a:ext cx="828786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69168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rozwój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907704" y="1196752"/>
            <a:ext cx="70567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Pożyczki </a:t>
            </a:r>
            <a:r>
              <a:rPr lang="pl-PL" sz="2300" b="1" dirty="0">
                <a:solidFill>
                  <a:srgbClr val="FF0000"/>
                </a:solidFill>
              </a:rPr>
              <a:t>do </a:t>
            </a:r>
            <a:r>
              <a:rPr lang="pl-PL" sz="2300" b="1" dirty="0" smtClean="0">
                <a:solidFill>
                  <a:srgbClr val="FF0000"/>
                </a:solidFill>
              </a:rPr>
              <a:t>120 000,00 </a:t>
            </a:r>
            <a:r>
              <a:rPr lang="pl-PL" sz="2300" b="1" dirty="0">
                <a:solidFill>
                  <a:srgbClr val="FF0000"/>
                </a:solidFill>
              </a:rPr>
              <a:t>zł</a:t>
            </a:r>
          </a:p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Preferencyjne,</a:t>
            </a:r>
            <a:r>
              <a:rPr lang="pl-PL" sz="2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300" b="1" dirty="0" smtClean="0">
                <a:solidFill>
                  <a:srgbClr val="FF0000"/>
                </a:solidFill>
              </a:rPr>
              <a:t>STAŁE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oprocentowanie - </a:t>
            </a:r>
            <a:r>
              <a:rPr lang="pl-PL" sz="2300" b="1" dirty="0" smtClean="0">
                <a:solidFill>
                  <a:srgbClr val="FF0000"/>
                </a:solidFill>
              </a:rPr>
              <a:t>0,94 </a:t>
            </a:r>
            <a:r>
              <a:rPr lang="pl-PL" sz="2300" b="1" dirty="0">
                <a:solidFill>
                  <a:srgbClr val="FF0000"/>
                </a:solidFill>
              </a:rPr>
              <a:t>%</a:t>
            </a:r>
            <a:r>
              <a:rPr lang="pl-PL" sz="2300" b="1" dirty="0"/>
              <a:t>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w skali roku</a:t>
            </a:r>
          </a:p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Okres finansowania do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60 miesięcy (5 lat)</a:t>
            </a:r>
            <a:endParaRPr lang="pl-PL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>
                <a:solidFill>
                  <a:srgbClr val="FF0000"/>
                </a:solidFill>
              </a:rPr>
              <a:t>Karencja</a:t>
            </a:r>
            <a:r>
              <a:rPr lang="pl-PL" sz="2300" b="1" dirty="0"/>
              <a:t>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w spłacie pożyczki </a:t>
            </a:r>
            <a:r>
              <a:rPr lang="pl-PL" sz="2300" b="1" dirty="0">
                <a:solidFill>
                  <a:srgbClr val="FF0000"/>
                </a:solidFill>
              </a:rPr>
              <a:t>do 6 </a:t>
            </a:r>
            <a:r>
              <a:rPr lang="pl-PL" sz="2300" b="1" dirty="0" smtClean="0">
                <a:solidFill>
                  <a:srgbClr val="FF0000"/>
                </a:solidFill>
              </a:rPr>
              <a:t>miesięcy</a:t>
            </a:r>
          </a:p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Prowizja od udzielonej pożyczki: od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1,5 %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2,5 %</a:t>
            </a:r>
          </a:p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Opłata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 za rozpatrzenie wniosku: 100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zł</a:t>
            </a:r>
          </a:p>
          <a:p>
            <a:pPr marL="6840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Wymagany </a:t>
            </a:r>
            <a:r>
              <a:rPr lang="pl-PL" sz="2300" b="1" dirty="0">
                <a:solidFill>
                  <a:schemeClr val="accent1">
                    <a:lumMod val="50000"/>
                  </a:schemeClr>
                </a:solidFill>
              </a:rPr>
              <a:t>wkład własny: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25 %</a:t>
            </a:r>
          </a:p>
          <a:p>
            <a:pPr marL="3411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Pożyczki z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oprocentowaniem </a:t>
            </a:r>
            <a:r>
              <a:rPr lang="pl-PL" sz="2300" b="1" dirty="0" smtClean="0">
                <a:solidFill>
                  <a:schemeClr val="accent1">
                    <a:lumMod val="50000"/>
                  </a:schemeClr>
                </a:solidFill>
              </a:rPr>
              <a:t>0,94 %</a:t>
            </a:r>
            <a:r>
              <a:rPr lang="pl-PL" sz="2300" dirty="0" smtClean="0">
                <a:solidFill>
                  <a:schemeClr val="accent1">
                    <a:lumMod val="50000"/>
                  </a:schemeClr>
                </a:solidFill>
              </a:rPr>
              <a:t> objęte są  </a:t>
            </a:r>
            <a:r>
              <a:rPr lang="pl-PL" sz="2300" dirty="0">
                <a:solidFill>
                  <a:schemeClr val="accent1">
                    <a:lumMod val="50000"/>
                  </a:schemeClr>
                </a:solidFill>
              </a:rPr>
              <a:t>pomocą </a:t>
            </a:r>
            <a:r>
              <a:rPr lang="pl-PL" sz="2300" i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l-PL" sz="2300" i="1" dirty="0" smtClean="0">
                <a:solidFill>
                  <a:schemeClr val="accent1">
                    <a:lumMod val="50000"/>
                  </a:schemeClr>
                </a:solidFill>
              </a:rPr>
              <a:t>minimis</a:t>
            </a:r>
            <a:endParaRPr lang="pl-PL" sz="2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519757" y="6195411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32410169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build="allAtOnce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252536" y="260648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020657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949280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035658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785716" y="332656"/>
            <a:ext cx="797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rozwój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203465" y="1628800"/>
            <a:ext cx="7049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Pożyczka udzielana na finansowanie przedsięwzięć związanych z  rozszerzeniem prowadzonej  działalności gospodarczej obejmujących:</a:t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• nakłady inwestycyjne w środki trwałe oraz wartości niematerialne i prawne,</a:t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• finansowanie majątku obrotowego w zakresie zakupu materiałów i towarów w związku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rozszerzeniem profilu działalności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39323" y="6052338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3131359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allAtOnce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180528" y="476672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64" y="6250138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174121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174121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763688" y="5486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rozwój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051720" y="1556792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Ograniczenia w otrzymaniu pomocy de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minimis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Limit 200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tys. euro brutto w okresie 3 lat kalendarzowych, a w przypadku podmiotu prowadzącego działalność gospodarczą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sektorze transportu drogowego towarów – 100 tys.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Euro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Pożyczka nie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może być wydatkowana na zakup środków transportu wykorzystywanych do prowadzenia działalności w zakresie transportu drogowego towarów</a:t>
            </a:r>
            <a:endParaRPr lang="pl-PL" sz="2300" dirty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39323" y="6206825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36023146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allAtOnce"/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-180528" y="260648"/>
            <a:ext cx="878497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8" descr="C:\Users\esobczyk\Desktop\LOGA\loga fundacyjne\KSU\logo_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63" y="6174422"/>
            <a:ext cx="1023839" cy="507642"/>
          </a:xfrm>
          <a:prstGeom prst="rect">
            <a:avLst/>
          </a:prstGeom>
          <a:noFill/>
        </p:spPr>
      </p:pic>
      <p:pic>
        <p:nvPicPr>
          <p:cNvPr id="14" name="Picture 7" descr="C:\Users\esobczyk\Desktop\LOGA\loga fundacyjne\najaktualniejsze logo fundacji 2014\aktualne logo Fundacji OIC.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48" y="6103664"/>
            <a:ext cx="2952328" cy="564018"/>
          </a:xfrm>
          <a:prstGeom prst="rect">
            <a:avLst/>
          </a:prstGeom>
          <a:noFill/>
        </p:spPr>
      </p:pic>
      <p:pic>
        <p:nvPicPr>
          <p:cNvPr id="15" name="Picture 6" descr="ISO 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163423"/>
            <a:ext cx="638894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691680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00" dirty="0" smtClean="0">
                <a:solidFill>
                  <a:schemeClr val="accent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Tahoma" pitchFamily="34" charset="0"/>
              </a:rPr>
              <a:t>Pożyczka na rozwój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303748" y="1636274"/>
            <a:ext cx="626469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ZABEZPIECZENIE</a:t>
            </a: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W każdym przypadku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zabezpieczenie spłaty pożyczki stanowi weksel własny in blanco Pożyczkobiorcy wraz z deklaracją wekslową.</a:t>
            </a:r>
          </a:p>
          <a:p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Pozostałe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zabezpieczenia: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• poręczenie cywilne lub poręczenie wekslowe osób fizycznych lub prawnych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• hipoteka,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pl-PL" sz="2300" b="1" dirty="0">
              <a:solidFill>
                <a:schemeClr val="accent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39323" y="6225077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</a:p>
        </p:txBody>
      </p:sp>
    </p:spTree>
    <p:extLst>
      <p:ext uri="{BB962C8B-B14F-4D97-AF65-F5344CB8AC3E}">
        <p14:creationId xmlns:p14="http://schemas.microsoft.com/office/powerpoint/2010/main" val="12590150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allAtOnce"/>
      <p:bldP spid="18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461</Words>
  <Application>Microsoft Office PowerPoint</Application>
  <PresentationFormat>Pokaz na ekranie (4:3)</PresentationFormat>
  <Paragraphs>143</Paragraphs>
  <Slides>19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Fundusz Pożyczkowy</vt:lpstr>
      <vt:lpstr>W wyniku projektów Fundacji  „OIC Poland” powstało: - 515 podmiotów - w tym 12 spółdzielni socjalnych.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PLATFORMA STARTOWA  „UNICORN HUB”</vt:lpstr>
      <vt:lpstr>JAK TO DZIAŁA?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Foundation of the Opportunities Industrialization Centers „OIC POLAND”</dc:title>
  <dc:creator>esobczyk</dc:creator>
  <cp:lastModifiedBy>Jacek Korzeniak</cp:lastModifiedBy>
  <cp:revision>141</cp:revision>
  <dcterms:created xsi:type="dcterms:W3CDTF">2015-02-11T08:12:32Z</dcterms:created>
  <dcterms:modified xsi:type="dcterms:W3CDTF">2019-06-07T12:50:09Z</dcterms:modified>
</cp:coreProperties>
</file>