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8F2A-26C0-486F-877E-06F6E7D68E21}" type="datetimeFigureOut">
              <a:rPr lang="pl-PL" smtClean="0"/>
              <a:t>2019-06-07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64664-B078-4119-84BA-7252B29DD0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9543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8F2A-26C0-486F-877E-06F6E7D68E21}" type="datetimeFigureOut">
              <a:rPr lang="pl-PL" smtClean="0"/>
              <a:t>2019-06-07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64664-B078-4119-84BA-7252B29DD0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9307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8F2A-26C0-486F-877E-06F6E7D68E21}" type="datetimeFigureOut">
              <a:rPr lang="pl-PL" smtClean="0"/>
              <a:t>2019-06-07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64664-B078-4119-84BA-7252B29DD0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3025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8F2A-26C0-486F-877E-06F6E7D68E21}" type="datetimeFigureOut">
              <a:rPr lang="pl-PL" smtClean="0"/>
              <a:t>2019-06-07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64664-B078-4119-84BA-7252B29DD0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2896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8F2A-26C0-486F-877E-06F6E7D68E21}" type="datetimeFigureOut">
              <a:rPr lang="pl-PL" smtClean="0"/>
              <a:t>2019-06-07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64664-B078-4119-84BA-7252B29DD0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902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8F2A-26C0-486F-877E-06F6E7D68E21}" type="datetimeFigureOut">
              <a:rPr lang="pl-PL" smtClean="0"/>
              <a:t>2019-06-07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64664-B078-4119-84BA-7252B29DD0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0792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8F2A-26C0-486F-877E-06F6E7D68E21}" type="datetimeFigureOut">
              <a:rPr lang="pl-PL" smtClean="0"/>
              <a:t>2019-06-07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64664-B078-4119-84BA-7252B29DD0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7553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8F2A-26C0-486F-877E-06F6E7D68E21}" type="datetimeFigureOut">
              <a:rPr lang="pl-PL" smtClean="0"/>
              <a:t>2019-06-07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64664-B078-4119-84BA-7252B29DD0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1979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8F2A-26C0-486F-877E-06F6E7D68E21}" type="datetimeFigureOut">
              <a:rPr lang="pl-PL" smtClean="0"/>
              <a:t>2019-06-07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64664-B078-4119-84BA-7252B29DD0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1984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8F2A-26C0-486F-877E-06F6E7D68E21}" type="datetimeFigureOut">
              <a:rPr lang="pl-PL" smtClean="0"/>
              <a:t>2019-06-07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64664-B078-4119-84BA-7252B29DD0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1660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8F2A-26C0-486F-877E-06F6E7D68E21}" type="datetimeFigureOut">
              <a:rPr lang="pl-PL" smtClean="0"/>
              <a:t>2019-06-07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64664-B078-4119-84BA-7252B29DD0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5563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58F2A-26C0-486F-877E-06F6E7D68E21}" type="datetimeFigureOut">
              <a:rPr lang="pl-PL" smtClean="0"/>
              <a:t>2019-06-07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64664-B078-4119-84BA-7252B29DD0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2068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o&#380;yczkaunijna.pl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4400" b="1" dirty="0"/>
              <a:t>Pożyczki unijne</a:t>
            </a:r>
            <a:br>
              <a:rPr lang="pl-PL" sz="4400" b="1" dirty="0"/>
            </a:br>
            <a:r>
              <a:rPr lang="pl-PL" sz="4400" b="1" dirty="0"/>
              <a:t>dla MŚP z woj. lubelskiego</a:t>
            </a:r>
            <a:endParaRPr lang="pl-PL" sz="44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pl-PL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l-PL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www.pożyczkaunijna.pl</a:t>
            </a:r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106" y="5705744"/>
            <a:ext cx="1828800" cy="606552"/>
          </a:xfrm>
          <a:prstGeom prst="rect">
            <a:avLst/>
          </a:prstGeom>
        </p:spPr>
      </p:pic>
      <p:pic>
        <p:nvPicPr>
          <p:cNvPr id="1026" name="Obraz 1" descr="cid:image003.jpg@01D4BA15.C2C4E47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4493" y="5816996"/>
            <a:ext cx="26860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400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Proces ubiegania się o pożyczkę w LFR</a:t>
            </a:r>
            <a:br>
              <a:rPr lang="pl-PL" b="1" dirty="0" smtClean="0"/>
            </a:br>
            <a:r>
              <a:rPr lang="pl-PL" b="1" dirty="0" smtClean="0">
                <a:solidFill>
                  <a:srgbClr val="FF0000"/>
                </a:solidFill>
              </a:rPr>
              <a:t/>
            </a:r>
            <a:br>
              <a:rPr lang="pl-PL" b="1" dirty="0" smtClean="0">
                <a:solidFill>
                  <a:srgbClr val="FF0000"/>
                </a:solidFill>
              </a:rPr>
            </a:br>
            <a:r>
              <a:rPr lang="pl-PL" b="1" dirty="0" smtClean="0">
                <a:solidFill>
                  <a:srgbClr val="FF0000"/>
                </a:solidFill>
              </a:rPr>
              <a:t/>
            </a:r>
            <a:br>
              <a:rPr lang="pl-PL" b="1" dirty="0" smtClean="0">
                <a:solidFill>
                  <a:srgbClr val="FF0000"/>
                </a:solidFill>
              </a:rPr>
            </a:br>
            <a:r>
              <a:rPr lang="pl-PL" b="1" dirty="0" smtClean="0">
                <a:solidFill>
                  <a:srgbClr val="FF0000"/>
                </a:solidFill>
              </a:rPr>
              <a:t/>
            </a:r>
            <a:br>
              <a:rPr lang="pl-PL" b="1" dirty="0" smtClean="0">
                <a:solidFill>
                  <a:srgbClr val="FF0000"/>
                </a:solidFill>
              </a:rPr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sz="5400" b="1" dirty="0"/>
              <a:t/>
            </a:r>
            <a:br>
              <a:rPr lang="pl-PL" sz="5400" b="1" dirty="0"/>
            </a:br>
            <a:endParaRPr lang="pl-PL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477252"/>
            <a:ext cx="1828800" cy="606829"/>
          </a:xfrm>
          <a:prstGeom prst="rect">
            <a:avLst/>
          </a:prstGeom>
        </p:spPr>
      </p:pic>
      <p:pic>
        <p:nvPicPr>
          <p:cNvPr id="5" name="Obraz 1" descr="cid:image003.jpg@01D4BA15.C2C4E47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50" y="5588781"/>
            <a:ext cx="26860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ole tekstowe 5"/>
          <p:cNvSpPr txBox="1"/>
          <p:nvPr/>
        </p:nvSpPr>
        <p:spPr>
          <a:xfrm>
            <a:off x="2271629" y="2069926"/>
            <a:ext cx="7317212" cy="1745749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Złożenie wniosku o pożyczkę (dostępny na </a:t>
            </a:r>
            <a:r>
              <a:rPr lang="pl-PL" dirty="0" smtClean="0">
                <a:hlinkClick r:id="rId4"/>
              </a:rPr>
              <a:t>www.pożyczkaunijna.pl</a:t>
            </a:r>
            <a:r>
              <a:rPr lang="pl-PL" dirty="0" smtClean="0"/>
              <a:t>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Ocena pracownika LFR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Decyzja Zarządu LFR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Podpisanie umowy pożyczki i ustanowienie zabezpieczeń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Wypłata środków przez LFR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Rozliczenie środków uzyskanych z pożyczki  </a:t>
            </a:r>
          </a:p>
        </p:txBody>
      </p:sp>
    </p:spTree>
    <p:extLst>
      <p:ext uri="{BB962C8B-B14F-4D97-AF65-F5344CB8AC3E}">
        <p14:creationId xmlns:p14="http://schemas.microsoft.com/office/powerpoint/2010/main" val="195063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/>
              <a:t>	</a:t>
            </a:r>
            <a:r>
              <a:rPr lang="pl-PL" b="1" dirty="0" smtClean="0"/>
              <a:t>   Gdzie po pożyczkę</a:t>
            </a:r>
            <a:r>
              <a:rPr lang="pl-PL" b="1" dirty="0" smtClean="0">
                <a:solidFill>
                  <a:srgbClr val="FF0000"/>
                </a:solidFill>
              </a:rPr>
              <a:t/>
            </a:r>
            <a:br>
              <a:rPr lang="pl-PL" b="1" dirty="0" smtClean="0">
                <a:solidFill>
                  <a:srgbClr val="FF0000"/>
                </a:solidFill>
              </a:rPr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>
                <a:solidFill>
                  <a:srgbClr val="FF0000"/>
                </a:solidFill>
              </a:rPr>
              <a:t/>
            </a:r>
            <a:br>
              <a:rPr lang="pl-PL" b="1" dirty="0" smtClean="0">
                <a:solidFill>
                  <a:srgbClr val="FF0000"/>
                </a:solidFill>
              </a:rPr>
            </a:br>
            <a:r>
              <a:rPr lang="pl-PL" b="1" dirty="0" smtClean="0">
                <a:solidFill>
                  <a:srgbClr val="FF0000"/>
                </a:solidFill>
              </a:rPr>
              <a:t/>
            </a:r>
            <a:br>
              <a:rPr lang="pl-PL" b="1" dirty="0" smtClean="0">
                <a:solidFill>
                  <a:srgbClr val="FF0000"/>
                </a:solidFill>
              </a:rPr>
            </a:br>
            <a:r>
              <a:rPr lang="pl-PL" b="1" dirty="0" smtClean="0">
                <a:solidFill>
                  <a:srgbClr val="FF0000"/>
                </a:solidFill>
              </a:rPr>
              <a:t/>
            </a:r>
            <a:br>
              <a:rPr lang="pl-PL" b="1" dirty="0" smtClean="0">
                <a:solidFill>
                  <a:srgbClr val="FF0000"/>
                </a:solidFill>
              </a:rPr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sz="5400" b="1" dirty="0"/>
              <a:t/>
            </a:r>
            <a:br>
              <a:rPr lang="pl-PL" sz="5400" b="1" dirty="0"/>
            </a:br>
            <a:endParaRPr lang="pl-PL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477252"/>
            <a:ext cx="1828800" cy="606829"/>
          </a:xfrm>
          <a:prstGeom prst="rect">
            <a:avLst/>
          </a:prstGeom>
        </p:spPr>
      </p:pic>
      <p:pic>
        <p:nvPicPr>
          <p:cNvPr id="5" name="Obraz 1" descr="cid:image003.jpg@01D4BA15.C2C4E47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50" y="5588781"/>
            <a:ext cx="26860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ole tekstowe 5"/>
          <p:cNvSpPr txBox="1"/>
          <p:nvPr/>
        </p:nvSpPr>
        <p:spPr>
          <a:xfrm>
            <a:off x="2148062" y="1798077"/>
            <a:ext cx="7317212" cy="2053526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r>
              <a:rPr lang="pl-PL" sz="2000" dirty="0" smtClean="0"/>
              <a:t>Oddziały Lubelskiej Fundacji Rozwoju: </a:t>
            </a:r>
          </a:p>
          <a:p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Lublin, ul. Wallenroda 4c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Biała Podlaska, ul. Piłsudskiego 13/11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Chełm, ul. </a:t>
            </a:r>
            <a:r>
              <a:rPr lang="pl-PL" dirty="0" err="1" smtClean="0"/>
              <a:t>Obłońska</a:t>
            </a:r>
            <a:r>
              <a:rPr lang="pl-PL" dirty="0" smtClean="0"/>
              <a:t> 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Puławy, ul. Fieldorfa </a:t>
            </a:r>
            <a:r>
              <a:rPr lang="pl-PL" dirty="0" err="1" smtClean="0"/>
              <a:t>Nila</a:t>
            </a:r>
            <a:r>
              <a:rPr lang="pl-PL" dirty="0" smtClean="0"/>
              <a:t> 16/12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Zamość, ul. Odrodzenia 7</a:t>
            </a:r>
          </a:p>
        </p:txBody>
      </p:sp>
    </p:spTree>
    <p:extLst>
      <p:ext uri="{BB962C8B-B14F-4D97-AF65-F5344CB8AC3E}">
        <p14:creationId xmlns:p14="http://schemas.microsoft.com/office/powerpoint/2010/main" val="110828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4400" b="1" dirty="0"/>
              <a:t>Dziękuję za uwagę </a:t>
            </a:r>
            <a:br>
              <a:rPr lang="pl-PL" sz="4400" b="1" dirty="0"/>
            </a:br>
            <a:r>
              <a:rPr lang="pl-PL" sz="4400" b="1" dirty="0"/>
              <a:t>Dorota Pazik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pl-PL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l-PL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www.pożyczkaunijna.pl</a:t>
            </a:r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106" y="5705744"/>
            <a:ext cx="1828800" cy="606552"/>
          </a:xfrm>
          <a:prstGeom prst="rect">
            <a:avLst/>
          </a:prstGeom>
        </p:spPr>
      </p:pic>
      <p:pic>
        <p:nvPicPr>
          <p:cNvPr id="1026" name="Obraz 1" descr="cid:image003.jpg@01D4BA15.C2C4E47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4493" y="5816996"/>
            <a:ext cx="26860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859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Aktualnie realizowane projekty </a:t>
            </a:r>
            <a:r>
              <a:rPr lang="pl-PL" sz="5400" b="1" dirty="0"/>
              <a:t/>
            </a:r>
            <a:br>
              <a:rPr lang="pl-PL" sz="5400" b="1" dirty="0"/>
            </a:br>
            <a:endParaRPr lang="pl-PL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477252"/>
            <a:ext cx="1828800" cy="606829"/>
          </a:xfrm>
          <a:prstGeom prst="rect">
            <a:avLst/>
          </a:prstGeom>
        </p:spPr>
      </p:pic>
      <p:pic>
        <p:nvPicPr>
          <p:cNvPr id="5" name="Obraz 1" descr="cid:image003.jpg@01D4BA15.C2C4E47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50" y="5588781"/>
            <a:ext cx="26860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ole tekstowe 5"/>
          <p:cNvSpPr txBox="1"/>
          <p:nvPr/>
        </p:nvSpPr>
        <p:spPr>
          <a:xfrm>
            <a:off x="1991544" y="1558550"/>
            <a:ext cx="8208912" cy="3130744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pPr algn="ctr"/>
            <a:r>
              <a:rPr lang="pl-PL" dirty="0" smtClean="0"/>
              <a:t>Lubelska Fundacja Rozwoju podpisała </a:t>
            </a:r>
          </a:p>
          <a:p>
            <a:pPr algn="ctr"/>
            <a:r>
              <a:rPr lang="pl-PL" dirty="0" smtClean="0"/>
              <a:t>z Bankiem Gospodarstwa Krajowego Umowy Operacyjne </a:t>
            </a:r>
          </a:p>
          <a:p>
            <a:pPr algn="ctr"/>
            <a:r>
              <a:rPr lang="pl-PL" dirty="0" smtClean="0"/>
              <a:t>"</a:t>
            </a:r>
            <a:r>
              <a:rPr lang="pl-PL" dirty="0"/>
              <a:t>Instrument Finansowy - Pożyczka mała oraz Pożyczka duża" w ramach Regionalnego Programu Operacyjnego Województwa Lubelskiego na lata </a:t>
            </a:r>
            <a:r>
              <a:rPr lang="pl-PL" dirty="0" smtClean="0"/>
              <a:t>2014-2020.</a:t>
            </a:r>
          </a:p>
          <a:p>
            <a:pPr algn="ctr"/>
            <a:endParaRPr lang="pl-PL" dirty="0" smtClean="0"/>
          </a:p>
          <a:p>
            <a:pPr algn="ctr"/>
            <a:r>
              <a:rPr lang="pl-PL" dirty="0" smtClean="0"/>
              <a:t>Pożyczki </a:t>
            </a:r>
            <a:r>
              <a:rPr lang="pl-PL" dirty="0"/>
              <a:t>udzielane są w ramach projektu </a:t>
            </a:r>
            <a:r>
              <a:rPr lang="pl-PL" dirty="0" smtClean="0"/>
              <a:t>„Fundusz Funduszy Województwa Lubelskiego", </a:t>
            </a:r>
            <a:r>
              <a:rPr lang="pl-PL" dirty="0"/>
              <a:t>współfinansowanego ze środków Europejskiego Funduszu Rozwoju Regionalnego w ramach </a:t>
            </a:r>
            <a:r>
              <a:rPr lang="pl-PL" dirty="0" smtClean="0"/>
              <a:t>RPO WL na </a:t>
            </a:r>
            <a:r>
              <a:rPr lang="pl-PL" dirty="0"/>
              <a:t>lata 2014-2020</a:t>
            </a:r>
            <a:r>
              <a:rPr lang="pl-PL" dirty="0" smtClean="0"/>
              <a:t>. </a:t>
            </a:r>
          </a:p>
          <a:p>
            <a:pPr algn="ctr"/>
            <a:endParaRPr lang="pl-PL" dirty="0" smtClean="0"/>
          </a:p>
          <a:p>
            <a:pPr algn="ctr"/>
            <a:endParaRPr lang="pl-PL" dirty="0"/>
          </a:p>
          <a:p>
            <a:pPr algn="ctr"/>
            <a:endParaRPr lang="pl-PL" dirty="0" smtClean="0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2030" y="4408878"/>
            <a:ext cx="6702552" cy="560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82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Aktualnie realizowane projekty </a:t>
            </a:r>
            <a:r>
              <a:rPr lang="pl-PL" sz="5400" b="1" dirty="0"/>
              <a:t/>
            </a:r>
            <a:br>
              <a:rPr lang="pl-PL" sz="5400" b="1" dirty="0"/>
            </a:br>
            <a:endParaRPr lang="pl-PL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477252"/>
            <a:ext cx="1828800" cy="606829"/>
          </a:xfrm>
          <a:prstGeom prst="rect">
            <a:avLst/>
          </a:prstGeom>
        </p:spPr>
      </p:pic>
      <p:pic>
        <p:nvPicPr>
          <p:cNvPr id="5" name="Obraz 1" descr="cid:image003.jpg@01D4BA15.C2C4E47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50" y="5588781"/>
            <a:ext cx="26860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ole tekstowe 5"/>
          <p:cNvSpPr txBox="1"/>
          <p:nvPr/>
        </p:nvSpPr>
        <p:spPr>
          <a:xfrm>
            <a:off x="2073923" y="1534140"/>
            <a:ext cx="8208912" cy="3407743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pPr algn="ctr"/>
            <a:r>
              <a:rPr lang="pl-PL" dirty="0" smtClean="0"/>
              <a:t>Lubelska Fundacja Rozwoju podpisała z Bankiem Gospodarstwa Krajowego Umowy wdrożenia i zarządzania Instrumentem Finansowym </a:t>
            </a:r>
          </a:p>
          <a:p>
            <a:pPr algn="ctr"/>
            <a:r>
              <a:rPr lang="pl-PL" dirty="0" smtClean="0"/>
              <a:t>Pożyczka na Rozwój Turystyki.</a:t>
            </a:r>
          </a:p>
          <a:p>
            <a:pPr algn="ctr"/>
            <a:r>
              <a:rPr lang="pl-PL" dirty="0" smtClean="0"/>
              <a:t>Projekt realizowany jest w ramach Strategii inwestycyjnej „Przedsiębiorcza Polska Wschodnia – Turystyka”, mającej na celu stymulowanie rozwoju MŚP, działających w branży turystycznej i okołoturystycznej. </a:t>
            </a:r>
          </a:p>
          <a:p>
            <a:pPr algn="ctr"/>
            <a:r>
              <a:rPr lang="pl-PL" dirty="0" smtClean="0"/>
              <a:t>Dysponentem środków, przeznaczonych na wdrożenie Projektu jest Minister Rozwoju i Finansów, który w grudniu 2016 zawarł z BGK umowę, powierzając bankowi, jako podmiotowi odpowiedzialnemu za realizację Projektu, zarządzanie środkami. </a:t>
            </a:r>
          </a:p>
          <a:p>
            <a:pPr algn="ctr"/>
            <a:endParaRPr lang="pl-PL" dirty="0" smtClean="0"/>
          </a:p>
          <a:p>
            <a:pPr algn="ctr"/>
            <a:endParaRPr lang="pl-PL" dirty="0"/>
          </a:p>
          <a:p>
            <a:pPr algn="ctr"/>
            <a:endParaRPr lang="pl-PL" dirty="0" smtClean="0"/>
          </a:p>
        </p:txBody>
      </p:sp>
      <p:pic>
        <p:nvPicPr>
          <p:cNvPr id="8" name="Obraz 7" descr="C:\Users\Dorota\AppData\Local\Microsoft\Windows\INetCache\Content.Outlook\E9ZQ9F6E\MRR BGK LFR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472" y="4522526"/>
            <a:ext cx="5760720" cy="542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8917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/>
              <a:t/>
            </a:r>
            <a:br>
              <a:rPr lang="pl-PL" b="1" dirty="0"/>
            </a:br>
            <a:r>
              <a:rPr lang="pl-PL" b="1" dirty="0"/>
              <a:t/>
            </a:r>
            <a:br>
              <a:rPr lang="pl-PL" b="1" dirty="0"/>
            </a:br>
            <a:r>
              <a:rPr lang="pl-PL" b="1" dirty="0" smtClean="0"/>
              <a:t>	   Dla kogo pożyczki </a:t>
            </a:r>
            <a:br>
              <a:rPr lang="pl-PL" b="1" dirty="0" smtClean="0"/>
            </a:br>
            <a:r>
              <a:rPr lang="pl-PL" sz="5400" b="1" dirty="0"/>
              <a:t/>
            </a:r>
            <a:br>
              <a:rPr lang="pl-PL" sz="5400" b="1" dirty="0"/>
            </a:br>
            <a:endParaRPr lang="pl-PL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477252"/>
            <a:ext cx="1828800" cy="606829"/>
          </a:xfrm>
          <a:prstGeom prst="rect">
            <a:avLst/>
          </a:prstGeom>
        </p:spPr>
      </p:pic>
      <p:pic>
        <p:nvPicPr>
          <p:cNvPr id="5" name="Obraz 1" descr="cid:image003.jpg@01D4BA15.C2C4E47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50" y="5588781"/>
            <a:ext cx="26860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ole tekstowe 5"/>
          <p:cNvSpPr txBox="1"/>
          <p:nvPr/>
        </p:nvSpPr>
        <p:spPr>
          <a:xfrm>
            <a:off x="2238679" y="2127590"/>
            <a:ext cx="7317212" cy="2299747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r>
              <a:rPr lang="pl-PL" dirty="0" smtClean="0"/>
              <a:t>Dla przedsiębiorców, którzy: </a:t>
            </a:r>
          </a:p>
          <a:p>
            <a:endParaRPr lang="pl-PL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dirty="0" smtClean="0"/>
              <a:t>są mikro, małymi lub średnimi przedsiębiorcami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dirty="0" smtClean="0"/>
              <a:t>posiadają siedzibę i prowadzą działalność na terenie woj. lubelskiego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dirty="0" smtClean="0"/>
              <a:t>nie znajdują się w trudnej sytuacji </a:t>
            </a:r>
          </a:p>
          <a:p>
            <a:pPr algn="ctr"/>
            <a:endParaRPr lang="pl-PL" dirty="0" smtClean="0"/>
          </a:p>
          <a:p>
            <a:pPr algn="ctr"/>
            <a:endParaRPr lang="pl-PL" dirty="0"/>
          </a:p>
          <a:p>
            <a:pPr algn="ctr"/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95678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	    Pożyczka duża</a:t>
            </a:r>
            <a:r>
              <a:rPr lang="pl-PL" b="1" dirty="0" smtClean="0">
                <a:solidFill>
                  <a:srgbClr val="FF0000"/>
                </a:solidFill>
              </a:rPr>
              <a:t/>
            </a:r>
            <a:br>
              <a:rPr lang="pl-PL" b="1" dirty="0" smtClean="0">
                <a:solidFill>
                  <a:srgbClr val="FF0000"/>
                </a:solidFill>
              </a:rPr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sz="5400" b="1" dirty="0"/>
              <a:t/>
            </a:r>
            <a:br>
              <a:rPr lang="pl-PL" sz="5400" b="1" dirty="0"/>
            </a:br>
            <a:endParaRPr lang="pl-PL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477252"/>
            <a:ext cx="1828800" cy="606829"/>
          </a:xfrm>
          <a:prstGeom prst="rect">
            <a:avLst/>
          </a:prstGeom>
        </p:spPr>
      </p:pic>
      <p:pic>
        <p:nvPicPr>
          <p:cNvPr id="5" name="Obraz 1" descr="cid:image003.jpg@01D4BA15.C2C4E47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50" y="5588781"/>
            <a:ext cx="26860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ole tekstowe 5"/>
          <p:cNvSpPr txBox="1"/>
          <p:nvPr/>
        </p:nvSpPr>
        <p:spPr>
          <a:xfrm>
            <a:off x="2245759" y="1365273"/>
            <a:ext cx="7317212" cy="3007633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r>
              <a:rPr lang="pl-PL" dirty="0" smtClean="0"/>
              <a:t>Oprocentowanie: </a:t>
            </a:r>
            <a:r>
              <a:rPr lang="pl-PL" sz="3200" b="1" dirty="0" smtClean="0">
                <a:solidFill>
                  <a:srgbClr val="FF0000"/>
                </a:solidFill>
              </a:rPr>
              <a:t> 1,87%</a:t>
            </a:r>
          </a:p>
          <a:p>
            <a:endParaRPr lang="pl-PL" sz="1400" dirty="0" smtClean="0">
              <a:solidFill>
                <a:srgbClr val="FF0000"/>
              </a:solidFill>
            </a:endParaRPr>
          </a:p>
          <a:p>
            <a:r>
              <a:rPr lang="pl-PL" dirty="0" smtClean="0"/>
              <a:t>Kwota pożyczki: od</a:t>
            </a:r>
            <a:r>
              <a:rPr lang="pl-PL" b="1" dirty="0" smtClean="0"/>
              <a:t> 250.000,- zł </a:t>
            </a:r>
            <a:r>
              <a:rPr lang="pl-PL" dirty="0" smtClean="0"/>
              <a:t>do</a:t>
            </a:r>
            <a:r>
              <a:rPr lang="pl-PL" b="1" dirty="0" smtClean="0"/>
              <a:t> 1.000.000,- zł</a:t>
            </a:r>
            <a:endParaRPr lang="pl-PL" dirty="0" smtClean="0">
              <a:solidFill>
                <a:srgbClr val="FF0000"/>
              </a:solidFill>
            </a:endParaRPr>
          </a:p>
          <a:p>
            <a:r>
              <a:rPr lang="pl-PL" dirty="0" smtClean="0"/>
              <a:t>Okres finansowania: do</a:t>
            </a:r>
            <a:r>
              <a:rPr lang="pl-PL" b="1" dirty="0" smtClean="0"/>
              <a:t> 8 lat</a:t>
            </a:r>
          </a:p>
          <a:p>
            <a:r>
              <a:rPr lang="pl-PL" dirty="0" smtClean="0"/>
              <a:t>Karencja w spłacie kapitału: do </a:t>
            </a:r>
            <a:r>
              <a:rPr lang="pl-PL" b="1" dirty="0" smtClean="0"/>
              <a:t>6 miesięcy </a:t>
            </a:r>
          </a:p>
          <a:p>
            <a:r>
              <a:rPr lang="pl-PL" dirty="0" smtClean="0"/>
              <a:t>Prowizja za rozpatrzenie wniosku: </a:t>
            </a:r>
            <a:r>
              <a:rPr lang="pl-PL" b="1" dirty="0" smtClean="0"/>
              <a:t>brak </a:t>
            </a:r>
          </a:p>
          <a:p>
            <a:r>
              <a:rPr lang="pl-PL" dirty="0" smtClean="0"/>
              <a:t>Prowizja od udzielonej pożyczki:</a:t>
            </a:r>
            <a:r>
              <a:rPr lang="pl-PL" b="1" dirty="0" smtClean="0"/>
              <a:t> brak</a:t>
            </a:r>
          </a:p>
          <a:p>
            <a:endParaRPr lang="pl-PL" dirty="0" smtClean="0"/>
          </a:p>
          <a:p>
            <a:r>
              <a:rPr lang="pl-PL" dirty="0" smtClean="0"/>
              <a:t>Cel finansowania: </a:t>
            </a:r>
            <a:r>
              <a:rPr lang="pl-PL" b="1" dirty="0" smtClean="0"/>
              <a:t>wprowadzenie na rynek nowego dla firmy produktu </a:t>
            </a:r>
          </a:p>
          <a:p>
            <a:r>
              <a:rPr lang="pl-PL" b="1" dirty="0" smtClean="0"/>
              <a:t>	               lub usługi / zmiana technologii</a:t>
            </a:r>
            <a:endParaRPr lang="pl-PL" dirty="0" smtClean="0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3089" y="4644663"/>
            <a:ext cx="6702552" cy="560832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7536" y="513643"/>
            <a:ext cx="2376264" cy="674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77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/>
              <a:t> </a:t>
            </a:r>
            <a:r>
              <a:rPr lang="pl-PL" b="1" dirty="0" smtClean="0"/>
              <a:t>           Pożyczka mała</a:t>
            </a:r>
            <a:r>
              <a:rPr lang="pl-PL" b="1" dirty="0" smtClean="0">
                <a:solidFill>
                  <a:srgbClr val="FF0000"/>
                </a:solidFill>
              </a:rPr>
              <a:t/>
            </a:r>
            <a:br>
              <a:rPr lang="pl-PL" b="1" dirty="0" smtClean="0">
                <a:solidFill>
                  <a:srgbClr val="FF0000"/>
                </a:solidFill>
              </a:rPr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sz="5400" b="1" dirty="0"/>
              <a:t/>
            </a:r>
            <a:br>
              <a:rPr lang="pl-PL" sz="5400" b="1" dirty="0"/>
            </a:br>
            <a:endParaRPr lang="pl-PL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477252"/>
            <a:ext cx="1828800" cy="606829"/>
          </a:xfrm>
          <a:prstGeom prst="rect">
            <a:avLst/>
          </a:prstGeom>
        </p:spPr>
      </p:pic>
      <p:pic>
        <p:nvPicPr>
          <p:cNvPr id="5" name="Obraz 1" descr="cid:image003.jpg@01D4BA15.C2C4E47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50" y="5588781"/>
            <a:ext cx="26860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ole tekstowe 5"/>
          <p:cNvSpPr txBox="1"/>
          <p:nvPr/>
        </p:nvSpPr>
        <p:spPr>
          <a:xfrm>
            <a:off x="2247923" y="1336758"/>
            <a:ext cx="7317212" cy="3007633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r>
              <a:rPr lang="pl-PL" dirty="0" smtClean="0"/>
              <a:t>Oprocentowanie: </a:t>
            </a:r>
            <a:r>
              <a:rPr lang="pl-PL" sz="3200" b="1" dirty="0" smtClean="0">
                <a:solidFill>
                  <a:srgbClr val="FF0000"/>
                </a:solidFill>
              </a:rPr>
              <a:t> 1,87%</a:t>
            </a:r>
          </a:p>
          <a:p>
            <a:endParaRPr lang="pl-PL" sz="1400" dirty="0" smtClean="0">
              <a:solidFill>
                <a:srgbClr val="FF0000"/>
              </a:solidFill>
            </a:endParaRPr>
          </a:p>
          <a:p>
            <a:r>
              <a:rPr lang="pl-PL" dirty="0" smtClean="0"/>
              <a:t>Kwota pożyczki: od</a:t>
            </a:r>
            <a:r>
              <a:rPr lang="pl-PL" b="1" dirty="0" smtClean="0"/>
              <a:t> 5.000,- zł </a:t>
            </a:r>
            <a:r>
              <a:rPr lang="pl-PL" dirty="0" smtClean="0"/>
              <a:t>do</a:t>
            </a:r>
            <a:r>
              <a:rPr lang="pl-PL" b="1" dirty="0" smtClean="0"/>
              <a:t> 250.000,- zł</a:t>
            </a:r>
            <a:endParaRPr lang="pl-PL" dirty="0" smtClean="0">
              <a:solidFill>
                <a:srgbClr val="FF0000"/>
              </a:solidFill>
            </a:endParaRPr>
          </a:p>
          <a:p>
            <a:r>
              <a:rPr lang="pl-PL" dirty="0" smtClean="0"/>
              <a:t>Okres finansowania: do</a:t>
            </a:r>
            <a:r>
              <a:rPr lang="pl-PL" b="1" dirty="0" smtClean="0"/>
              <a:t> 5 lat</a:t>
            </a:r>
          </a:p>
          <a:p>
            <a:r>
              <a:rPr lang="pl-PL" dirty="0" smtClean="0"/>
              <a:t>Karencja w spłacie kapitału: do </a:t>
            </a:r>
            <a:r>
              <a:rPr lang="pl-PL" b="1" dirty="0" smtClean="0"/>
              <a:t>6 miesięcy </a:t>
            </a:r>
          </a:p>
          <a:p>
            <a:r>
              <a:rPr lang="pl-PL" dirty="0" smtClean="0"/>
              <a:t>Prowizja za rozpatrzenie wniosku: </a:t>
            </a:r>
            <a:r>
              <a:rPr lang="pl-PL" b="1" dirty="0" smtClean="0"/>
              <a:t>brak </a:t>
            </a:r>
          </a:p>
          <a:p>
            <a:r>
              <a:rPr lang="pl-PL" dirty="0" smtClean="0"/>
              <a:t>Prowizja od udzielonej pożyczki:</a:t>
            </a:r>
            <a:r>
              <a:rPr lang="pl-PL" b="1" dirty="0" smtClean="0"/>
              <a:t> brak</a:t>
            </a:r>
          </a:p>
          <a:p>
            <a:endParaRPr lang="pl-PL" dirty="0" smtClean="0"/>
          </a:p>
          <a:p>
            <a:r>
              <a:rPr lang="pl-PL" dirty="0" smtClean="0"/>
              <a:t>Cel finansowania: </a:t>
            </a:r>
            <a:r>
              <a:rPr lang="pl-PL" b="1" dirty="0" smtClean="0"/>
              <a:t>wprowadzenie na rynek nowego dla firmy produktu </a:t>
            </a:r>
          </a:p>
          <a:p>
            <a:r>
              <a:rPr lang="pl-PL" b="1" dirty="0" smtClean="0"/>
              <a:t>	               lub usługi / zmiana technologii</a:t>
            </a:r>
            <a:endParaRPr lang="pl-PL" dirty="0" smtClean="0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253" y="4492908"/>
            <a:ext cx="6702552" cy="560832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7536" y="513643"/>
            <a:ext cx="2376264" cy="674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26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/>
              <a:t/>
            </a:r>
            <a:br>
              <a:rPr lang="pl-PL" b="1" dirty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/>
              <a:t> </a:t>
            </a:r>
            <a:r>
              <a:rPr lang="pl-PL" b="1" dirty="0" smtClean="0"/>
              <a:t>        Pożyczka na Rozwój Turystyki</a:t>
            </a:r>
            <a:r>
              <a:rPr lang="pl-PL" b="1" dirty="0" smtClean="0">
                <a:solidFill>
                  <a:srgbClr val="FF0000"/>
                </a:solidFill>
              </a:rPr>
              <a:t/>
            </a:r>
            <a:br>
              <a:rPr lang="pl-PL" b="1" dirty="0" smtClean="0">
                <a:solidFill>
                  <a:srgbClr val="FF0000"/>
                </a:solidFill>
              </a:rPr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sz="5400" b="1" dirty="0"/>
              <a:t/>
            </a:r>
            <a:br>
              <a:rPr lang="pl-PL" sz="5400" b="1" dirty="0"/>
            </a:br>
            <a:endParaRPr lang="pl-PL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477252"/>
            <a:ext cx="1828800" cy="606829"/>
          </a:xfrm>
          <a:prstGeom prst="rect">
            <a:avLst/>
          </a:prstGeom>
        </p:spPr>
      </p:pic>
      <p:pic>
        <p:nvPicPr>
          <p:cNvPr id="5" name="Obraz 1" descr="cid:image003.jpg@01D4BA15.C2C4E47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50" y="5588781"/>
            <a:ext cx="26860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ole tekstowe 5"/>
          <p:cNvSpPr txBox="1"/>
          <p:nvPr/>
        </p:nvSpPr>
        <p:spPr>
          <a:xfrm>
            <a:off x="1900927" y="1254380"/>
            <a:ext cx="7317212" cy="3284632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r>
              <a:rPr lang="pl-PL" dirty="0" smtClean="0"/>
              <a:t>Oprocentowanie preferencyjne: do </a:t>
            </a:r>
            <a:r>
              <a:rPr lang="pl-PL" sz="3200" b="1" dirty="0" smtClean="0">
                <a:solidFill>
                  <a:srgbClr val="FF0000"/>
                </a:solidFill>
              </a:rPr>
              <a:t> 2,17%</a:t>
            </a:r>
          </a:p>
          <a:p>
            <a:endParaRPr lang="pl-PL" sz="1400" dirty="0" smtClean="0">
              <a:solidFill>
                <a:srgbClr val="FF0000"/>
              </a:solidFill>
            </a:endParaRPr>
          </a:p>
          <a:p>
            <a:r>
              <a:rPr lang="pl-PL" dirty="0" smtClean="0"/>
              <a:t>Kwota pożyczki: od</a:t>
            </a:r>
            <a:r>
              <a:rPr lang="pl-PL" b="1" dirty="0" smtClean="0"/>
              <a:t> </a:t>
            </a:r>
            <a:r>
              <a:rPr lang="pl-PL" b="1" dirty="0" smtClean="0"/>
              <a:t>1.000</a:t>
            </a:r>
            <a:r>
              <a:rPr lang="pl-PL" b="1" dirty="0" smtClean="0"/>
              <a:t>,- zł </a:t>
            </a:r>
            <a:r>
              <a:rPr lang="pl-PL" dirty="0" smtClean="0"/>
              <a:t>do</a:t>
            </a:r>
            <a:r>
              <a:rPr lang="pl-PL" b="1" dirty="0" smtClean="0"/>
              <a:t> 500.000,- zł</a:t>
            </a:r>
            <a:endParaRPr lang="pl-PL" dirty="0" smtClean="0">
              <a:solidFill>
                <a:srgbClr val="FF0000"/>
              </a:solidFill>
            </a:endParaRPr>
          </a:p>
          <a:p>
            <a:r>
              <a:rPr lang="pl-PL" dirty="0" smtClean="0"/>
              <a:t>Okres finansowania: do</a:t>
            </a:r>
            <a:r>
              <a:rPr lang="pl-PL" b="1" dirty="0" smtClean="0"/>
              <a:t> </a:t>
            </a:r>
            <a:r>
              <a:rPr lang="pl-PL" b="1" dirty="0" smtClean="0"/>
              <a:t>7 </a:t>
            </a:r>
            <a:r>
              <a:rPr lang="pl-PL" b="1" dirty="0" smtClean="0"/>
              <a:t>lat</a:t>
            </a:r>
          </a:p>
          <a:p>
            <a:r>
              <a:rPr lang="pl-PL" dirty="0" smtClean="0"/>
              <a:t>Karencja w spłacie kapitału: do </a:t>
            </a:r>
            <a:r>
              <a:rPr lang="pl-PL" b="1" dirty="0" smtClean="0"/>
              <a:t>6 miesięcy </a:t>
            </a:r>
          </a:p>
          <a:p>
            <a:r>
              <a:rPr lang="pl-PL" dirty="0" smtClean="0"/>
              <a:t>Prowizja za rozpatrzenie wniosku: </a:t>
            </a:r>
            <a:r>
              <a:rPr lang="pl-PL" b="1" dirty="0" smtClean="0"/>
              <a:t>brak </a:t>
            </a:r>
          </a:p>
          <a:p>
            <a:r>
              <a:rPr lang="pl-PL" dirty="0" smtClean="0"/>
              <a:t>Prowizja od udzielonej pożyczki:</a:t>
            </a:r>
            <a:r>
              <a:rPr lang="pl-PL" b="1" dirty="0" smtClean="0"/>
              <a:t> brak</a:t>
            </a:r>
          </a:p>
          <a:p>
            <a:r>
              <a:rPr lang="pl-PL" dirty="0" smtClean="0"/>
              <a:t>Wymagany wkład własny: </a:t>
            </a:r>
            <a:r>
              <a:rPr lang="pl-PL" b="1" dirty="0" smtClean="0"/>
              <a:t>min. 20% </a:t>
            </a:r>
          </a:p>
          <a:p>
            <a:endParaRPr lang="pl-PL" b="1" dirty="0" smtClean="0"/>
          </a:p>
          <a:p>
            <a:r>
              <a:rPr lang="pl-PL" dirty="0" smtClean="0"/>
              <a:t>Cel finansowania: </a:t>
            </a:r>
            <a:r>
              <a:rPr lang="pl-PL" b="1" dirty="0" smtClean="0"/>
              <a:t>inwestycje dotyczące wspierania działalności</a:t>
            </a:r>
          </a:p>
          <a:p>
            <a:r>
              <a:rPr lang="pl-PL" b="1" dirty="0" smtClean="0"/>
              <a:t>	               turystycznej i okołoturystycznej</a:t>
            </a:r>
          </a:p>
        </p:txBody>
      </p:sp>
      <p:pic>
        <p:nvPicPr>
          <p:cNvPr id="7" name="Obraz 6" descr="C:\Users\Dorota\AppData\Local\Microsoft\Windows\INetCache\Content.Outlook\E9ZQ9F6E\MRR BGK LFR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2211" y="4604915"/>
            <a:ext cx="5760720" cy="542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076" y="590579"/>
            <a:ext cx="2617724" cy="755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26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	Preferencje w ramach </a:t>
            </a:r>
            <a:br>
              <a:rPr lang="pl-PL" b="1" dirty="0" smtClean="0"/>
            </a:br>
            <a:r>
              <a:rPr lang="pl-PL" b="1" dirty="0" smtClean="0"/>
              <a:t>	Pożyczki na Rozwój Turystyki</a:t>
            </a:r>
            <a:r>
              <a:rPr lang="pl-PL" b="1" dirty="0" smtClean="0">
                <a:solidFill>
                  <a:srgbClr val="FF0000"/>
                </a:solidFill>
              </a:rPr>
              <a:t/>
            </a:r>
            <a:br>
              <a:rPr lang="pl-PL" b="1" dirty="0" smtClean="0">
                <a:solidFill>
                  <a:srgbClr val="FF0000"/>
                </a:solidFill>
              </a:rPr>
            </a:br>
            <a:r>
              <a:rPr lang="pl-PL" b="1" dirty="0" smtClean="0">
                <a:solidFill>
                  <a:srgbClr val="FF0000"/>
                </a:solidFill>
              </a:rPr>
              <a:t/>
            </a:r>
            <a:br>
              <a:rPr lang="pl-PL" b="1" dirty="0" smtClean="0">
                <a:solidFill>
                  <a:srgbClr val="FF0000"/>
                </a:solidFill>
              </a:rPr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sz="5400" b="1" dirty="0"/>
              <a:t/>
            </a:r>
            <a:br>
              <a:rPr lang="pl-PL" sz="5400" b="1" dirty="0"/>
            </a:br>
            <a:endParaRPr lang="pl-PL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477252"/>
            <a:ext cx="1828800" cy="606829"/>
          </a:xfrm>
          <a:prstGeom prst="rect">
            <a:avLst/>
          </a:prstGeom>
        </p:spPr>
      </p:pic>
      <p:pic>
        <p:nvPicPr>
          <p:cNvPr id="5" name="Obraz 1" descr="cid:image003.jpg@01D4BA15.C2C4E47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50" y="5588781"/>
            <a:ext cx="26860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ole tekstowe 5"/>
          <p:cNvSpPr txBox="1"/>
          <p:nvPr/>
        </p:nvSpPr>
        <p:spPr>
          <a:xfrm>
            <a:off x="1810311" y="2251159"/>
            <a:ext cx="7317212" cy="2022748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r>
              <a:rPr lang="pl-PL" dirty="0" smtClean="0"/>
              <a:t>Dla przedsiębiorców w fazie start-</a:t>
            </a:r>
            <a:r>
              <a:rPr lang="pl-PL" dirty="0" err="1" smtClean="0"/>
              <a:t>up</a:t>
            </a:r>
            <a:r>
              <a:rPr lang="pl-PL" dirty="0" smtClean="0"/>
              <a:t> (działające krócej niż 2 lata) oraz przedsięwzięć dotyczących obiektów posiadających status Miejsca Przyjaznego Rowerzystom w ramach Wschodniego Szlaku Rowerowego Green </a:t>
            </a:r>
            <a:r>
              <a:rPr lang="pl-PL" dirty="0" err="1" smtClean="0"/>
              <a:t>Velo</a:t>
            </a:r>
            <a:endParaRPr lang="pl-PL" dirty="0" smtClean="0"/>
          </a:p>
          <a:p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Oprocentowanie obniżone do 0,935%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Brak wymaganego udziału własnego </a:t>
            </a: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076" y="754379"/>
            <a:ext cx="2617724" cy="755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88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	   Pożyczki preferencyjne</a:t>
            </a:r>
            <a:r>
              <a:rPr lang="pl-PL" b="1" dirty="0" smtClean="0">
                <a:solidFill>
                  <a:srgbClr val="FF0000"/>
                </a:solidFill>
              </a:rPr>
              <a:t/>
            </a:r>
            <a:br>
              <a:rPr lang="pl-PL" b="1" dirty="0" smtClean="0">
                <a:solidFill>
                  <a:srgbClr val="FF0000"/>
                </a:solidFill>
              </a:rPr>
            </a:br>
            <a:r>
              <a:rPr lang="pl-PL" b="1" dirty="0" smtClean="0">
                <a:solidFill>
                  <a:srgbClr val="FF0000"/>
                </a:solidFill>
              </a:rPr>
              <a:t/>
            </a:r>
            <a:br>
              <a:rPr lang="pl-PL" b="1" dirty="0" smtClean="0">
                <a:solidFill>
                  <a:srgbClr val="FF0000"/>
                </a:solidFill>
              </a:rPr>
            </a:br>
            <a:r>
              <a:rPr lang="pl-PL" b="1" dirty="0" smtClean="0">
                <a:solidFill>
                  <a:srgbClr val="FF0000"/>
                </a:solidFill>
              </a:rPr>
              <a:t/>
            </a:r>
            <a:br>
              <a:rPr lang="pl-PL" b="1" dirty="0" smtClean="0">
                <a:solidFill>
                  <a:srgbClr val="FF0000"/>
                </a:solidFill>
              </a:rPr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sz="5400" b="1" dirty="0"/>
              <a:t/>
            </a:r>
            <a:br>
              <a:rPr lang="pl-PL" sz="5400" b="1" dirty="0"/>
            </a:br>
            <a:endParaRPr lang="pl-PL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477252"/>
            <a:ext cx="1828800" cy="606829"/>
          </a:xfrm>
          <a:prstGeom prst="rect">
            <a:avLst/>
          </a:prstGeom>
        </p:spPr>
      </p:pic>
      <p:pic>
        <p:nvPicPr>
          <p:cNvPr id="5" name="Obraz 1" descr="cid:image003.jpg@01D4BA15.C2C4E47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50" y="5588781"/>
            <a:ext cx="26860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ole tekstowe 5"/>
          <p:cNvSpPr txBox="1"/>
          <p:nvPr/>
        </p:nvSpPr>
        <p:spPr>
          <a:xfrm>
            <a:off x="2164538" y="2267605"/>
            <a:ext cx="7317212" cy="2299747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r>
              <a:rPr lang="pl-PL" dirty="0" smtClean="0"/>
              <a:t>Pożyczki udzielane są w ramach </a:t>
            </a:r>
            <a:r>
              <a:rPr lang="pl-PL" b="1" dirty="0" smtClean="0"/>
              <a:t>pomocy de minimis, </a:t>
            </a:r>
            <a:r>
              <a:rPr lang="pl-PL" dirty="0" smtClean="0"/>
              <a:t>przeznaczone na finansowanie majątku trwałego oraz majątku obrotowego, </a:t>
            </a:r>
          </a:p>
          <a:p>
            <a:r>
              <a:rPr lang="pl-PL" dirty="0" smtClean="0"/>
              <a:t>związanego z realizowaną inwestycją.</a:t>
            </a:r>
          </a:p>
          <a:p>
            <a:endParaRPr lang="pl-PL" dirty="0"/>
          </a:p>
          <a:p>
            <a:r>
              <a:rPr lang="pl-PL" dirty="0" smtClean="0"/>
              <a:t>Wykluczenia z pomocy de minimis (m.in.):</a:t>
            </a:r>
          </a:p>
          <a:p>
            <a:pPr marL="285750" indent="-285750">
              <a:buFontTx/>
              <a:buChar char="-"/>
            </a:pPr>
            <a:r>
              <a:rPr lang="pl-PL" dirty="0" smtClean="0"/>
              <a:t>Zakup środków transportu przez przedsiębiorców prowadzących działalność w zakresie usług transportu towarów</a:t>
            </a:r>
          </a:p>
          <a:p>
            <a:pPr marL="285750" indent="-285750">
              <a:buFontTx/>
              <a:buChar char="-"/>
            </a:pPr>
            <a:r>
              <a:rPr lang="pl-PL" dirty="0" smtClean="0"/>
              <a:t>Hodowla i przetwórstwo ryb </a:t>
            </a:r>
          </a:p>
        </p:txBody>
      </p:sp>
    </p:spTree>
    <p:extLst>
      <p:ext uri="{BB962C8B-B14F-4D97-AF65-F5344CB8AC3E}">
        <p14:creationId xmlns:p14="http://schemas.microsoft.com/office/powerpoint/2010/main" val="256534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486</Words>
  <Application>Microsoft Office PowerPoint</Application>
  <PresentationFormat>Panoramiczny</PresentationFormat>
  <Paragraphs>91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Motyw pakietu Office</vt:lpstr>
      <vt:lpstr>Pożyczki unijne dla MŚP z woj. lubelskiego</vt:lpstr>
      <vt:lpstr> Aktualnie realizowane projekty  </vt:lpstr>
      <vt:lpstr> Aktualnie realizowane projekty  </vt:lpstr>
      <vt:lpstr>       Dla kogo pożyczki   </vt:lpstr>
      <vt:lpstr>        Pożyczka duża   </vt:lpstr>
      <vt:lpstr>               Pożyczka mała   </vt:lpstr>
      <vt:lpstr>            Pożyczka na Rozwój Turystyki   </vt:lpstr>
      <vt:lpstr>      Preferencje w ramach   Pożyczki na Rozwój Turystyki    </vt:lpstr>
      <vt:lpstr>          Pożyczki preferencyjne     </vt:lpstr>
      <vt:lpstr>       Proces ubiegania się o pożyczkę w LFR      </vt:lpstr>
      <vt:lpstr>           Gdzie po pożyczkę       </vt:lpstr>
      <vt:lpstr>Dziękuję za uwagę  Dorota Pazik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Pożyczki unijne dla MŚP z woj. lubelskiego</dc:title>
  <dc:creator>Dorota Pazik</dc:creator>
  <cp:lastModifiedBy>Dorota Pazik</cp:lastModifiedBy>
  <cp:revision>6</cp:revision>
  <dcterms:created xsi:type="dcterms:W3CDTF">2019-03-04T11:35:07Z</dcterms:created>
  <dcterms:modified xsi:type="dcterms:W3CDTF">2019-06-07T12:39:34Z</dcterms:modified>
</cp:coreProperties>
</file>